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32"/>
  </p:notesMasterIdLst>
  <p:sldIdLst>
    <p:sldId id="256" r:id="rId2"/>
    <p:sldId id="333" r:id="rId3"/>
    <p:sldId id="324" r:id="rId4"/>
    <p:sldId id="257" r:id="rId5"/>
    <p:sldId id="328" r:id="rId6"/>
    <p:sldId id="277" r:id="rId7"/>
    <p:sldId id="331" r:id="rId8"/>
    <p:sldId id="258" r:id="rId9"/>
    <p:sldId id="281" r:id="rId10"/>
    <p:sldId id="290" r:id="rId11"/>
    <p:sldId id="289" r:id="rId12"/>
    <p:sldId id="311" r:id="rId13"/>
    <p:sldId id="278" r:id="rId14"/>
    <p:sldId id="261" r:id="rId15"/>
    <p:sldId id="300" r:id="rId16"/>
    <p:sldId id="320" r:id="rId17"/>
    <p:sldId id="264" r:id="rId18"/>
    <p:sldId id="265" r:id="rId19"/>
    <p:sldId id="279" r:id="rId20"/>
    <p:sldId id="266" r:id="rId21"/>
    <p:sldId id="267" r:id="rId22"/>
    <p:sldId id="268" r:id="rId23"/>
    <p:sldId id="271" r:id="rId24"/>
    <p:sldId id="269" r:id="rId25"/>
    <p:sldId id="321" r:id="rId26"/>
    <p:sldId id="323" r:id="rId27"/>
    <p:sldId id="322" r:id="rId28"/>
    <p:sldId id="273" r:id="rId29"/>
    <p:sldId id="274" r:id="rId30"/>
    <p:sldId id="32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515B"/>
    <a:srgbClr val="626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316C7-B50D-2543-9850-B9B8CEF2DE03}" type="datetimeFigureOut">
              <a:rPr lang="en-US" smtClean="0"/>
              <a:t>2/28/14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16D87-21D0-B443-A86C-A6EE67CA4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5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CTA Tracker: currently just busses, though the train is</a:t>
            </a:r>
            <a:r>
              <a:rPr lang="en-US" baseline="0" dirty="0" smtClean="0"/>
              <a:t> in beta</a:t>
            </a:r>
          </a:p>
          <a:p>
            <a:r>
              <a:rPr lang="en-US" baseline="0" dirty="0" smtClean="0"/>
              <a:t>Transit stop: find busses and train times</a:t>
            </a:r>
          </a:p>
          <a:p>
            <a:r>
              <a:rPr lang="en-US" baseline="0" dirty="0" err="1" smtClean="0"/>
              <a:t>iTrans</a:t>
            </a:r>
            <a:r>
              <a:rPr lang="en-US" baseline="0" dirty="0" smtClean="0"/>
              <a:t>: train and bus times, directions, system map, push alerts for service alerts, line diagrams, and street map</a:t>
            </a:r>
          </a:p>
          <a:p>
            <a:r>
              <a:rPr lang="en-US" baseline="0" dirty="0" smtClean="0"/>
              <a:t>Transit Buddy:  train and bus times as well as push notifications.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16D87-21D0-B443-A86C-A6EE67CA49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9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If someone says that you cannot have food or drinks, either leave the store until</a:t>
            </a:r>
            <a:r>
              <a:rPr lang="en-US" baseline="0" dirty="0" smtClean="0"/>
              <a:t> your beverage is finished and come back later. 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attendant at the counter will watch your bag to make sure no one steals it.  They will also give you a token/slip for when you are done shopping to retrieve it.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If you pick something up thinking you’ll buy it, later realizing you don</a:t>
            </a:r>
            <a:r>
              <a:rPr lang="fr-FR" baseline="0" dirty="0" smtClean="0"/>
              <a:t>’</a:t>
            </a:r>
            <a:r>
              <a:rPr lang="en-US" baseline="0" dirty="0" smtClean="0"/>
              <a:t>t want to buy it, don</a:t>
            </a:r>
            <a:r>
              <a:rPr lang="fr-FR" baseline="0" dirty="0" smtClean="0"/>
              <a:t>’</a:t>
            </a:r>
            <a:r>
              <a:rPr lang="en-US" baseline="0" dirty="0" smtClean="0"/>
              <a:t>t just put it down anywhere. Put it back where you found it.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You can also let the cashier know when checking out that you changed your mind about an item; they’ll take it from you and return it later</a:t>
            </a:r>
          </a:p>
          <a:p>
            <a:pPr marL="228600" lvl="0" indent="-228600">
              <a:buAutoNum type="arabicPeriod"/>
            </a:pPr>
            <a:endParaRPr lang="en-US" dirty="0" smtClean="0"/>
          </a:p>
          <a:p>
            <a:r>
              <a:rPr lang="en-US" dirty="0" smtClean="0"/>
              <a:t>Browsing:</a:t>
            </a:r>
            <a:r>
              <a:rPr lang="en-US" baseline="0" dirty="0" smtClean="0"/>
              <a:t> don</a:t>
            </a:r>
            <a:r>
              <a:rPr lang="fr-FR" baseline="0" dirty="0" smtClean="0"/>
              <a:t>’</a:t>
            </a:r>
            <a:r>
              <a:rPr lang="en-US" baseline="0" dirty="0" smtClean="0"/>
              <a:t>t just waste the salespeople’s time.  It’s ok to go in and look around, but if someone helps you a great deal, you should purchase something.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16D87-21D0-B443-A86C-A6EE67CA495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735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Depending</a:t>
            </a:r>
            <a:r>
              <a:rPr lang="en-US" baseline="0" dirty="0" smtClean="0"/>
              <a:t> on the store, you may need to get an employee to let you into the dressing room.  Simply find an employee and let him or her know you would like a dressing room to try on the clothes you have.  At some places, the employees will even get you additional sizes or additional options if you </a:t>
            </a:r>
            <a:r>
              <a:rPr lang="en-US" baseline="0" dirty="0" err="1" smtClean="0"/>
              <a:t>didn</a:t>
            </a:r>
            <a:r>
              <a:rPr lang="fr-FR" baseline="0" dirty="0" smtClean="0"/>
              <a:t>’</a:t>
            </a:r>
            <a:r>
              <a:rPr lang="en-US" baseline="0" dirty="0" smtClean="0"/>
              <a:t>t like what you tried.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16D87-21D0-B443-A86C-A6EE67CA495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454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you help me</a:t>
            </a:r>
            <a:r>
              <a:rPr lang="en-US" baseline="0" dirty="0" smtClean="0"/>
              <a:t> find…</a:t>
            </a:r>
          </a:p>
          <a:p>
            <a:r>
              <a:rPr lang="en-US" baseline="0" dirty="0" smtClean="0"/>
              <a:t>I’m looking for…</a:t>
            </a:r>
          </a:p>
          <a:p>
            <a:r>
              <a:rPr lang="en-US" baseline="0" dirty="0" smtClean="0"/>
              <a:t>I’m not sure what I’m looking for (describe what you’re thinking)…</a:t>
            </a:r>
          </a:p>
          <a:p>
            <a:r>
              <a:rPr lang="en-US" baseline="0" dirty="0" smtClean="0"/>
              <a:t>What would you recommend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16D87-21D0-B443-A86C-A6EE67CA495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23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want to return something:</a:t>
            </a:r>
            <a:r>
              <a:rPr lang="en-US" baseline="0" dirty="0" smtClean="0"/>
              <a:t> don</a:t>
            </a:r>
            <a:r>
              <a:rPr lang="fr-FR" baseline="0" dirty="0" smtClean="0"/>
              <a:t>’</a:t>
            </a:r>
            <a:r>
              <a:rPr lang="en-US" baseline="0" dirty="0" smtClean="0"/>
              <a:t>t take the tags off of clothing, don</a:t>
            </a:r>
            <a:r>
              <a:rPr lang="fr-FR" baseline="0" dirty="0" smtClean="0"/>
              <a:t>’</a:t>
            </a:r>
            <a:r>
              <a:rPr lang="en-US" baseline="0" dirty="0" smtClean="0"/>
              <a:t>t open boxes or sealed containers, don</a:t>
            </a:r>
            <a:r>
              <a:rPr lang="fr-FR" baseline="0" dirty="0" smtClean="0"/>
              <a:t>’</a:t>
            </a:r>
            <a:r>
              <a:rPr lang="en-US" baseline="0" dirty="0" smtClean="0"/>
              <a:t>t use them</a:t>
            </a:r>
          </a:p>
          <a:p>
            <a:r>
              <a:rPr lang="en-US" baseline="0" dirty="0" smtClean="0"/>
              <a:t>Many sale items will not be able to be returned. Final Sale means that you cannot return it</a:t>
            </a:r>
          </a:p>
          <a:p>
            <a:endParaRPr lang="en-US" baseline="0" dirty="0" smtClean="0"/>
          </a:p>
          <a:p>
            <a:r>
              <a:rPr lang="en-US" baseline="0" dirty="0" smtClean="0"/>
              <a:t>It’s always a good idea to ask what their return policies 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16D87-21D0-B443-A86C-A6EE67CA495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904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thousands of restaurants in </a:t>
            </a:r>
            <a:r>
              <a:rPr lang="en-US" dirty="0" err="1" smtClean="0"/>
              <a:t>chicago</a:t>
            </a:r>
            <a:r>
              <a:rPr lang="en-US" dirty="0" smtClean="0"/>
              <a:t>.  Finding one can sometimes be easy, but sometimes</a:t>
            </a:r>
            <a:r>
              <a:rPr lang="en-US" baseline="0" dirty="0" smtClean="0"/>
              <a:t> you may not know where to go.</a:t>
            </a:r>
          </a:p>
          <a:p>
            <a:r>
              <a:rPr lang="en-US" baseline="0" dirty="0" smtClean="0"/>
              <a:t>These resources are great for finding restaurants, narrowing them down to a certain style or cuisine, and even getting review.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16D87-21D0-B443-A86C-A6EE67CA495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472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  <a:r>
              <a:rPr lang="en-US" baseline="0" dirty="0" smtClean="0"/>
              <a:t> reservations; </a:t>
            </a:r>
            <a:r>
              <a:rPr lang="en-US" dirty="0" smtClean="0"/>
              <a:t>A note on reservations: you can call</a:t>
            </a:r>
            <a:r>
              <a:rPr lang="en-US" baseline="0" dirty="0" smtClean="0"/>
              <a:t> the restaurant and ask if they accept reservations; if they do, you don</a:t>
            </a:r>
            <a:r>
              <a:rPr lang="fr-FR" baseline="0" dirty="0" smtClean="0"/>
              <a:t>’</a:t>
            </a:r>
            <a:r>
              <a:rPr lang="en-US" baseline="0" dirty="0" smtClean="0"/>
              <a:t>t necessarily need one, but it</a:t>
            </a:r>
            <a:r>
              <a:rPr lang="fr-FR" baseline="0" dirty="0" smtClean="0"/>
              <a:t>’</a:t>
            </a:r>
            <a:r>
              <a:rPr lang="en-US" baseline="0" dirty="0" smtClean="0"/>
              <a:t>s a great idea.</a:t>
            </a:r>
          </a:p>
          <a:p>
            <a:r>
              <a:rPr lang="en-US" baseline="0" dirty="0" smtClean="0"/>
              <a:t>When you walk in, look for the host/podium/sign. Some ask you to be wait to be seated or say to seat yourself</a:t>
            </a:r>
          </a:p>
          <a:p>
            <a:r>
              <a:rPr lang="en-US" baseline="0" dirty="0" smtClean="0"/>
              <a:t>Servers are a great resource if you are unsure about something on the menus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16D87-21D0-B443-A86C-A6EE67CA495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653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Sometimes it can be tricky to determine if you tip or</a:t>
            </a:r>
            <a:r>
              <a:rPr lang="en-US" baseline="0" dirty="0" smtClean="0"/>
              <a:t> not.  </a:t>
            </a:r>
          </a:p>
          <a:p>
            <a:r>
              <a:rPr lang="en-US" baseline="0" dirty="0" smtClean="0"/>
              <a:t>Here are situations when it is expected that you tip.  And again, it all depends on the service, but generally, a 15-20% tip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16D87-21D0-B443-A86C-A6EE67CA495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721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We’ll talk about resources</a:t>
            </a:r>
            <a:r>
              <a:rPr lang="en-US" baseline="0" dirty="0" smtClean="0"/>
              <a:t> for finding museums online at the end</a:t>
            </a:r>
          </a:p>
          <a:p>
            <a:r>
              <a:rPr lang="en-US" baseline="0" dirty="0" smtClean="0"/>
              <a:t>There are certain days that museums will have their exhibits open for free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16D87-21D0-B443-A86C-A6EE67CA495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26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tons of shows, exhibitions, street</a:t>
            </a:r>
            <a:r>
              <a:rPr lang="en-US" baseline="0" dirty="0" smtClean="0"/>
              <a:t> fairs, concerts, events, etc. in Chicago—especially during spring and summer.  There are too many to cover, so we’ll give you some resources to find things to do in the city!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Chicago</a:t>
            </a:r>
            <a:r>
              <a:rPr lang="en-US" baseline="0" dirty="0" err="1" smtClean="0"/>
              <a:t>.com</a:t>
            </a:r>
            <a:r>
              <a:rPr lang="en-US" baseline="0" dirty="0" smtClean="0"/>
              <a:t> has a ton of events and things to do throughout the city from yoga classes to concerts and street festivals</a:t>
            </a:r>
          </a:p>
          <a:p>
            <a:r>
              <a:rPr lang="en-US" baseline="0" dirty="0" err="1" smtClean="0"/>
              <a:t>Chicagofree.info</a:t>
            </a:r>
            <a:r>
              <a:rPr lang="en-US" baseline="0" dirty="0" smtClean="0"/>
              <a:t> has a lot of free and low cost things to do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16D87-21D0-B443-A86C-A6EE67CA495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65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CTA</a:t>
            </a:r>
            <a:r>
              <a:rPr lang="en-US" baseline="0" dirty="0" smtClean="0"/>
              <a:t> twitter account is great for delays, alerts, advisories, news, etc.  They update it regularly, and it’s a great resource to find out </a:t>
            </a:r>
            <a:r>
              <a:rPr lang="en-US" baseline="0" dirty="0" err="1" smtClean="0"/>
              <a:t>whats</a:t>
            </a:r>
            <a:r>
              <a:rPr lang="en-US" baseline="0" dirty="0" smtClean="0"/>
              <a:t> going on with the CTA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16D87-21D0-B443-A86C-A6EE67CA49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4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Ventra</a:t>
            </a:r>
            <a:r>
              <a:rPr lang="en-US" baseline="0" dirty="0" smtClean="0"/>
              <a:t> cards can be purchased and reloaded at any train station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it is still relatively new, so they are working out a lot of the issues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16D87-21D0-B443-A86C-A6EE67CA49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68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16D87-21D0-B443-A86C-A6EE67CA49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57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16D87-21D0-B443-A86C-A6EE67CA495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65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16D87-21D0-B443-A86C-A6EE67CA495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11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www.cityofchicago.org</a:t>
            </a:r>
            <a:r>
              <a:rPr lang="en-US" dirty="0" smtClean="0"/>
              <a:t>/city/en/</a:t>
            </a:r>
            <a:r>
              <a:rPr lang="en-US" dirty="0" err="1" smtClean="0"/>
              <a:t>depts</a:t>
            </a:r>
            <a:r>
              <a:rPr lang="en-US" dirty="0" smtClean="0"/>
              <a:t>/</a:t>
            </a:r>
            <a:r>
              <a:rPr lang="en-US" dirty="0" err="1" smtClean="0"/>
              <a:t>bacp</a:t>
            </a:r>
            <a:r>
              <a:rPr lang="en-US" dirty="0" smtClean="0"/>
              <a:t>/</a:t>
            </a:r>
            <a:r>
              <a:rPr lang="en-US" dirty="0" err="1" smtClean="0"/>
              <a:t>supp_info</a:t>
            </a:r>
            <a:r>
              <a:rPr lang="en-US" dirty="0" smtClean="0"/>
              <a:t>/2012_passenger_information.html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16D87-21D0-B443-A86C-A6EE67CA495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75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apps generally work the same.  Each application will have a certain number of cabs in their network</a:t>
            </a:r>
            <a:r>
              <a:rPr lang="en-US" baseline="0" dirty="0" smtClean="0"/>
              <a:t> throughout the city.  They’ll pull up your current location and the closest cabs (in their network).  Some have additional features and options (for example, </a:t>
            </a:r>
            <a:r>
              <a:rPr lang="en-US" baseline="0" dirty="0" err="1" smtClean="0"/>
              <a:t>Uber</a:t>
            </a:r>
            <a:r>
              <a:rPr lang="en-US" baseline="0" dirty="0" smtClean="0"/>
              <a:t> allows you to get a taxi or a chauffeured car)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can download them on</a:t>
            </a:r>
            <a:r>
              <a:rPr lang="en-US" baseline="0" dirty="0" smtClean="0"/>
              <a:t> your phone and use them to call a cab in the network and even pay from the app itself.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16D87-21D0-B443-A86C-A6EE67CA495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30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16D87-21D0-B443-A86C-A6EE67CA495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67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Futura Std 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1CB2E2-94E7-4378-8C02-7723A48E7DC3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B8333A-AA8F-42F5-A860-3DC5FC52644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DePaul logo PRIMARY configuration Cream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4800" y="5715000"/>
            <a:ext cx="2602997" cy="341377"/>
          </a:xfrm>
          <a:prstGeom prst="rect">
            <a:avLst/>
          </a:prstGeom>
        </p:spPr>
      </p:pic>
      <p:pic>
        <p:nvPicPr>
          <p:cNvPr id="9" name="Picture 8" descr="CMWRLargeSquareCorner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34000" y="5168590"/>
            <a:ext cx="3581400" cy="14277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7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1CB2E2-94E7-4378-8C02-7723A48E7DC3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B8333A-AA8F-42F5-A860-3DC5FC52644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CMWRMediumCircl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9000" y="5004813"/>
            <a:ext cx="1700787" cy="17007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861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860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1CB2E2-94E7-4378-8C02-7723A48E7DC3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B8333A-AA8F-42F5-A860-3DC5FC52644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CMWRMediumCircl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9000" y="5004813"/>
            <a:ext cx="1700787" cy="17007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90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90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1CB2E2-94E7-4378-8C02-7723A48E7DC3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B8333A-AA8F-42F5-A860-3DC5FC52644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CMWRMediumCircl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9000" y="5004813"/>
            <a:ext cx="1700787" cy="17007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16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16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1CB2E2-94E7-4378-8C02-7723A48E7DC3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B8333A-AA8F-42F5-A860-3DC5FC52644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CMWRMediumCircl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9000" y="5004813"/>
            <a:ext cx="1700787" cy="17007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1CB2E2-94E7-4378-8C02-7723A48E7DC3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B8333A-AA8F-42F5-A860-3DC5FC52644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CMWRMediumCircl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9000" y="5004813"/>
            <a:ext cx="1700787" cy="17007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1CB2E2-94E7-4378-8C02-7723A48E7DC3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B8333A-AA8F-42F5-A860-3DC5FC52644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MWRMediumCircl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9000" y="5004813"/>
            <a:ext cx="1700787" cy="17007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5943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1CB2E2-94E7-4378-8C02-7723A48E7DC3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B8333A-AA8F-42F5-A860-3DC5FC52644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CMWRMediumCircl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9000" y="5004813"/>
            <a:ext cx="1700787" cy="17007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419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231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4986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1CB2E2-94E7-4378-8C02-7723A48E7DC3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B8333A-AA8F-42F5-A860-3DC5FC52644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CMWRMediumCircl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9000" y="5004813"/>
            <a:ext cx="1700787" cy="170078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51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utura Std Condensed ExtB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Futura Std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Futura Std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Futura Std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Futura Std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Futura Std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uQajOZvQpoQ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jJ_dyDKOQ8M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gif"/><Relationship Id="rId5" Type="http://schemas.openxmlformats.org/officeDocument/2006/relationships/image" Target="../media/image7.gif"/><Relationship Id="rId6" Type="http://schemas.openxmlformats.org/officeDocument/2006/relationships/image" Target="../media/image8.jpeg"/><Relationship Id="rId7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03571" y="4272677"/>
            <a:ext cx="2140857" cy="2585323"/>
          </a:xfrm>
          <a:prstGeom prst="rect">
            <a:avLst/>
          </a:prstGeom>
          <a:solidFill>
            <a:srgbClr val="4B515B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CMWR_workshop_WQ14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644"/>
          <a:stretch/>
        </p:blipFill>
        <p:spPr>
          <a:xfrm>
            <a:off x="599653" y="0"/>
            <a:ext cx="787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477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Cabs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http://www.youtube.com/watch?v=uQajOZvQpoQ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8282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Cabs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457200"/>
            <a:r>
              <a:rPr lang="en-US" dirty="0" smtClean="0"/>
              <a:t>Cabs run on a meter that charges a base fare, plus additional charges for mileage.</a:t>
            </a:r>
          </a:p>
          <a:p>
            <a:pPr marL="514350" indent="-457200"/>
            <a:r>
              <a:rPr lang="en-US" dirty="0" smtClean="0"/>
              <a:t>You can pay with cash or with a credit/debit card.</a:t>
            </a:r>
          </a:p>
          <a:p>
            <a:pPr marL="514350" indent="-457200"/>
            <a:r>
              <a:rPr lang="en-US" dirty="0" smtClean="0"/>
              <a:t>Tipping is generally expected, about 15%-20%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97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Cab Fare Information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611856"/>
              </p:ext>
            </p:extLst>
          </p:nvPr>
        </p:nvGraphicFramePr>
        <p:xfrm>
          <a:off x="765629" y="1417640"/>
          <a:ext cx="7779656" cy="55011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9828"/>
                <a:gridCol w="3889828"/>
              </a:tblGrid>
              <a:tr h="61451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Futura std book"/>
                          <a:cs typeface="Futura std book"/>
                        </a:rPr>
                        <a:t>Flag Pull (Base Fare)  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Futura std book"/>
                        <a:ea typeface="ＭＳ 明朝"/>
                        <a:cs typeface="Futura std boo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  <a:latin typeface="Futura std book"/>
                          <a:cs typeface="Futura std book"/>
                        </a:rPr>
                        <a:t>$3.25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Futura std book"/>
                        <a:ea typeface="ＭＳ 明朝"/>
                        <a:cs typeface="Futura std book"/>
                      </a:endParaRPr>
                    </a:p>
                  </a:txBody>
                  <a:tcPr marL="68580" marR="68580" marT="0" marB="0"/>
                </a:tc>
              </a:tr>
              <a:tr h="61451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Futura std book"/>
                          <a:cs typeface="Futura std book"/>
                        </a:rPr>
                        <a:t>Each additional mile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Futura std book"/>
                        <a:ea typeface="ＭＳ 明朝"/>
                        <a:cs typeface="Futura std boo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Futura std book"/>
                          <a:cs typeface="Futura std book"/>
                        </a:rPr>
                        <a:t>$1.80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Futura std book"/>
                        <a:ea typeface="ＭＳ 明朝"/>
                        <a:cs typeface="Futura std book"/>
                      </a:endParaRPr>
                    </a:p>
                  </a:txBody>
                  <a:tcPr marL="68580" marR="68580" marT="0" marB="0"/>
                </a:tc>
              </a:tr>
              <a:tr h="76396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Futura std book"/>
                          <a:cs typeface="Futura std book"/>
                        </a:rPr>
                        <a:t>Every 36 seconds of time 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  <a:effectLst/>
                          <a:latin typeface="Futura std book"/>
                          <a:cs typeface="Futura std book"/>
                        </a:rPr>
                        <a:t>elapsed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Futura std book"/>
                          <a:cs typeface="Futura std book"/>
                        </a:rPr>
                        <a:t>$0.20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Futura std book"/>
                        <a:ea typeface="ＭＳ 明朝"/>
                        <a:cs typeface="Futura std book"/>
                      </a:endParaRPr>
                    </a:p>
                  </a:txBody>
                  <a:tcPr marL="68580" marR="68580" marT="0" marB="0"/>
                </a:tc>
              </a:tr>
              <a:tr h="76396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Futura std book"/>
                          <a:cs typeface="Futura std book"/>
                        </a:rPr>
                        <a:t>First additional 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  <a:effectLst/>
                          <a:latin typeface="Futura std book"/>
                          <a:cs typeface="Futura std book"/>
                        </a:rPr>
                        <a:t>passenger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Futura std book"/>
                        <a:ea typeface="ＭＳ 明朝"/>
                        <a:cs typeface="Futura std boo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  <a:latin typeface="Futura std book"/>
                          <a:cs typeface="Futura std book"/>
                        </a:rPr>
                        <a:t>$1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Futura std book"/>
                        <a:ea typeface="ＭＳ 明朝"/>
                        <a:cs typeface="Futura std book"/>
                      </a:endParaRPr>
                    </a:p>
                  </a:txBody>
                  <a:tcPr marL="68580" marR="68580" marT="0" marB="0"/>
                </a:tc>
              </a:tr>
              <a:tr h="114595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Futura std book"/>
                          <a:cs typeface="Futura std book"/>
                        </a:rPr>
                        <a:t>Each additional passenger after first 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  <a:effectLst/>
                          <a:latin typeface="Futura std book"/>
                          <a:cs typeface="Futura std book"/>
                        </a:rPr>
                        <a:t>passenger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Futura std book"/>
                        <a:ea typeface="ＭＳ 明朝"/>
                        <a:cs typeface="Futura std boo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Futura std book"/>
                          <a:cs typeface="Futura std book"/>
                        </a:rPr>
                        <a:t>$0.50  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Futura std book"/>
                        <a:ea typeface="ＭＳ 明朝"/>
                        <a:cs typeface="Futura std book"/>
                      </a:endParaRPr>
                    </a:p>
                  </a:txBody>
                  <a:tcPr marL="68580" marR="68580" marT="0" marB="0"/>
                </a:tc>
              </a:tr>
              <a:tr h="61451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Futura std book"/>
                          <a:cs typeface="Futura std book"/>
                        </a:rPr>
                        <a:t>Vomit Clean-up Fee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Futura std book"/>
                        <a:ea typeface="ＭＳ 明朝"/>
                        <a:cs typeface="Futura std boo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Futura std book"/>
                          <a:cs typeface="Futura std book"/>
                        </a:rPr>
                        <a:t>$50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Futura std book"/>
                        <a:ea typeface="ＭＳ 明朝"/>
                        <a:cs typeface="Futura std book"/>
                      </a:endParaRPr>
                    </a:p>
                  </a:txBody>
                  <a:tcPr marL="68580" marR="68580" marT="0" marB="0"/>
                </a:tc>
              </a:tr>
              <a:tr h="61451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400" dirty="0">
                        <a:effectLst/>
                        <a:latin typeface="Futura std book"/>
                        <a:ea typeface="ＭＳ 明朝"/>
                        <a:cs typeface="Futura std boo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400" dirty="0">
                        <a:effectLst/>
                        <a:latin typeface="Futura std book"/>
                        <a:ea typeface="ＭＳ 明朝"/>
                        <a:cs typeface="Futura std book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445638"/>
            <a:ext cx="49006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79646"/>
                </a:solidFill>
              </a:rPr>
              <a:t>Fare info from </a:t>
            </a:r>
            <a:r>
              <a:rPr lang="en-US" sz="1600" dirty="0" err="1" smtClean="0">
                <a:solidFill>
                  <a:srgbClr val="F79646"/>
                </a:solidFill>
              </a:rPr>
              <a:t>cityofchicago.org</a:t>
            </a:r>
            <a:endParaRPr lang="en-US" sz="1600" dirty="0">
              <a:solidFill>
                <a:srgbClr val="F79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106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Cab Resources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</a:t>
            </a:r>
            <a:r>
              <a:rPr lang="en-US" dirty="0" err="1" smtClean="0"/>
              <a:t>ber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Hailo</a:t>
            </a:r>
            <a:endParaRPr lang="en-US" dirty="0"/>
          </a:p>
          <a:p>
            <a:r>
              <a:rPr lang="en-US" dirty="0" smtClean="0"/>
              <a:t>Taxi Magic</a:t>
            </a:r>
          </a:p>
          <a:p>
            <a:r>
              <a:rPr lang="en-US" dirty="0" err="1" smtClean="0"/>
              <a:t>SnagCab</a:t>
            </a:r>
            <a:endParaRPr lang="en-US" dirty="0" smtClean="0"/>
          </a:p>
          <a:p>
            <a:r>
              <a:rPr lang="en-US" dirty="0" err="1" smtClean="0"/>
              <a:t>Lyft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769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Shopping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http://www.youtube.com/watch?v=</a:t>
            </a:r>
            <a:r>
              <a:rPr lang="en-US" dirty="0" smtClean="0">
                <a:hlinkClick r:id="rId3"/>
              </a:rPr>
              <a:t>jJ_dyDKOQ8M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144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701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eneral Shopping Guidelines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6952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Many stores may not allow food or drinks.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Smaller stores may ask you to leave your bags at the counter for security reasons.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Put unwanted items back in their proper place.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Be conscious of others when talking on your phone.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You can go in simply to browse.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Bartering is generally unacceptable.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6036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Dressing Rooms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457200"/>
            <a:r>
              <a:rPr lang="en-US" dirty="0" smtClean="0"/>
              <a:t>Some </a:t>
            </a:r>
            <a:r>
              <a:rPr lang="en-US" dirty="0"/>
              <a:t>stores will have a limit of items you can take </a:t>
            </a:r>
            <a:r>
              <a:rPr lang="en-US" dirty="0" smtClean="0"/>
              <a:t>in.</a:t>
            </a:r>
          </a:p>
          <a:p>
            <a:pPr marL="514350" indent="-457200"/>
            <a:r>
              <a:rPr lang="en-US" dirty="0" smtClean="0"/>
              <a:t>Some stores have an attendant in the dressing rooms who can help you find different sizes or options and put back the items you do not wish to purchase.</a:t>
            </a:r>
          </a:p>
          <a:p>
            <a:pPr marL="514350" indent="-457200"/>
            <a:r>
              <a:rPr lang="en-US" dirty="0" smtClean="0"/>
              <a:t>Don’t </a:t>
            </a:r>
            <a:r>
              <a:rPr lang="en-US" dirty="0"/>
              <a:t>leave the clothes in the </a:t>
            </a:r>
            <a:r>
              <a:rPr lang="en-US" dirty="0" smtClean="0"/>
              <a:t>dressing room.</a:t>
            </a:r>
          </a:p>
          <a:p>
            <a:pPr marL="914400" lvl="1" indent="-457200"/>
            <a:r>
              <a:rPr lang="en-US" dirty="0" smtClean="0"/>
              <a:t>There is often a rack at the entrance to the dressing rooms where you can place the clothes you don</a:t>
            </a:r>
            <a:r>
              <a:rPr lang="fr-FR" dirty="0" smtClean="0"/>
              <a:t>’</a:t>
            </a:r>
            <a:r>
              <a:rPr lang="en-US" dirty="0" smtClean="0"/>
              <a:t>t want to buy.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376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Asking for Assistance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ok to ask an employee for help</a:t>
            </a:r>
          </a:p>
          <a:p>
            <a:pPr lvl="1"/>
            <a:r>
              <a:rPr lang="en-US" dirty="0" smtClean="0"/>
              <a:t>Employees will often identify themselves</a:t>
            </a:r>
          </a:p>
          <a:p>
            <a:pPr lvl="1"/>
            <a:r>
              <a:rPr lang="en-US" dirty="0" smtClean="0"/>
              <a:t>If you aren't sure what exactly you want, they can help you find something. </a:t>
            </a:r>
          </a:p>
          <a:p>
            <a:r>
              <a:rPr lang="en-US" dirty="0" smtClean="0"/>
              <a:t>Its ok to say no to help</a:t>
            </a:r>
          </a:p>
          <a:p>
            <a:r>
              <a:rPr lang="en-US" dirty="0" smtClean="0"/>
              <a:t>Always be polite and courteous!</a:t>
            </a:r>
          </a:p>
        </p:txBody>
      </p:sp>
    </p:spTree>
    <p:extLst>
      <p:ext uri="{BB962C8B-B14F-4D97-AF65-F5344CB8AC3E}">
        <p14:creationId xmlns:p14="http://schemas.microsoft.com/office/powerpoint/2010/main" val="1162908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Returns and Exchanges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stores allow you to return or exchange items.</a:t>
            </a:r>
          </a:p>
          <a:p>
            <a:r>
              <a:rPr lang="en-US" dirty="0" smtClean="0"/>
              <a:t>How to find out return/exchange rules</a:t>
            </a:r>
          </a:p>
          <a:p>
            <a:pPr lvl="1"/>
            <a:r>
              <a:rPr lang="en-US" dirty="0" smtClean="0"/>
              <a:t>When you check out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tore website</a:t>
            </a:r>
          </a:p>
          <a:p>
            <a:pPr lvl="1"/>
            <a:r>
              <a:rPr lang="en-US" dirty="0" smtClean="0"/>
              <a:t>Bottom or back of the receipt</a:t>
            </a:r>
          </a:p>
        </p:txBody>
      </p:sp>
    </p:spTree>
    <p:extLst>
      <p:ext uri="{BB962C8B-B14F-4D97-AF65-F5344CB8AC3E}">
        <p14:creationId xmlns:p14="http://schemas.microsoft.com/office/powerpoint/2010/main" val="892999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Rewards,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tore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redit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ards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don</a:t>
            </a:r>
            <a:r>
              <a:rPr lang="fr-FR" dirty="0"/>
              <a:t>’</a:t>
            </a:r>
            <a:r>
              <a:rPr lang="en-US" dirty="0"/>
              <a:t>t have to sign up</a:t>
            </a:r>
          </a:p>
          <a:p>
            <a:r>
              <a:rPr lang="en-US" dirty="0"/>
              <a:t>If you are confused, ask for </a:t>
            </a:r>
            <a:r>
              <a:rPr lang="en-US" dirty="0" smtClean="0"/>
              <a:t>clarification</a:t>
            </a:r>
          </a:p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Percentage off of purchase</a:t>
            </a:r>
          </a:p>
          <a:p>
            <a:pPr lvl="1"/>
            <a:r>
              <a:rPr lang="en-US" dirty="0" smtClean="0"/>
              <a:t>Free stuff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Not always clear how it works</a:t>
            </a:r>
          </a:p>
        </p:txBody>
      </p:sp>
    </p:spTree>
    <p:extLst>
      <p:ext uri="{BB962C8B-B14F-4D97-AF65-F5344CB8AC3E}">
        <p14:creationId xmlns:p14="http://schemas.microsoft.com/office/powerpoint/2010/main" val="781095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Welcome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457200"/>
            <a:r>
              <a:rPr lang="en-US" dirty="0" smtClean="0"/>
              <a:t>Form groups of 5-6</a:t>
            </a:r>
          </a:p>
          <a:p>
            <a:pPr marL="57150" indent="0">
              <a:buNone/>
            </a:pPr>
            <a:endParaRPr lang="en-US" dirty="0" smtClean="0"/>
          </a:p>
          <a:p>
            <a:pPr marL="514350" indent="-457200"/>
            <a:r>
              <a:rPr lang="en-US" dirty="0" smtClean="0"/>
              <a:t>On the tables there are stacks of notecards.  Throughout the workshop, if you have any questions write them down.  We will collect these near the end, and talk through some as a group.  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080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Dining in Chicago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69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Resources to Find Restaurants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387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Yelp</a:t>
            </a:r>
          </a:p>
          <a:p>
            <a:r>
              <a:rPr lang="en-US" dirty="0" smtClean="0"/>
              <a:t>Urban Spoon</a:t>
            </a:r>
          </a:p>
          <a:p>
            <a:r>
              <a:rPr lang="en-US" dirty="0" err="1" smtClean="0"/>
              <a:t>Zagats</a:t>
            </a:r>
            <a:endParaRPr lang="en-US" dirty="0" smtClean="0"/>
          </a:p>
          <a:p>
            <a:r>
              <a:rPr lang="en-US" dirty="0" err="1" smtClean="0"/>
              <a:t>Grubhub</a:t>
            </a:r>
            <a:endParaRPr lang="en-US" dirty="0" smtClean="0"/>
          </a:p>
          <a:p>
            <a:r>
              <a:rPr lang="en-US" dirty="0" smtClean="0"/>
              <a:t>Google</a:t>
            </a:r>
          </a:p>
          <a:p>
            <a:r>
              <a:rPr lang="en-US" dirty="0" smtClean="0"/>
              <a:t>Google Maps</a:t>
            </a:r>
          </a:p>
          <a:p>
            <a:r>
              <a:rPr lang="en-US" dirty="0" smtClean="0"/>
              <a:t>Websites</a:t>
            </a:r>
          </a:p>
          <a:p>
            <a:r>
              <a:rPr lang="en-US" dirty="0" smtClean="0"/>
              <a:t>Friends / Classmates</a:t>
            </a:r>
          </a:p>
          <a:p>
            <a:r>
              <a:rPr lang="en-US" dirty="0" smtClean="0"/>
              <a:t>Exploring on </a:t>
            </a:r>
            <a:r>
              <a:rPr lang="en-US" smtClean="0"/>
              <a:t>your own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37096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Some General Reminders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restaurants will take reservations.</a:t>
            </a:r>
          </a:p>
          <a:p>
            <a:pPr lvl="0"/>
            <a:r>
              <a:rPr lang="en-US" dirty="0"/>
              <a:t>Look for a host podium or a sign indicating whether you seat yourself.</a:t>
            </a:r>
          </a:p>
          <a:p>
            <a:r>
              <a:rPr lang="en-US" dirty="0" smtClean="0"/>
              <a:t>If you have questions about the menu, ask your server.</a:t>
            </a:r>
          </a:p>
          <a:p>
            <a:r>
              <a:rPr lang="en-US" dirty="0" smtClean="0"/>
              <a:t>If you are going to split your checks, ask the server before hand.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5073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Tipping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0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When to Tip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restaurants when waited on</a:t>
            </a:r>
          </a:p>
          <a:p>
            <a:r>
              <a:rPr lang="en-US" dirty="0" smtClean="0"/>
              <a:t>Bartenders and waitresses</a:t>
            </a:r>
          </a:p>
          <a:p>
            <a:r>
              <a:rPr lang="en-US" dirty="0" smtClean="0"/>
              <a:t>Cab drivers</a:t>
            </a:r>
          </a:p>
          <a:p>
            <a:r>
              <a:rPr lang="en-US" dirty="0" smtClean="0"/>
              <a:t>Food delivery</a:t>
            </a:r>
          </a:p>
          <a:p>
            <a:r>
              <a:rPr lang="en-US" dirty="0" smtClean="0"/>
              <a:t>Hair dressers and barbers</a:t>
            </a:r>
          </a:p>
          <a:p>
            <a:r>
              <a:rPr lang="en-US" dirty="0" smtClean="0"/>
              <a:t>Nail stylists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8400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Museums and Galleries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1600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Museums and Galleries in Chicago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Chicago has tons of museums</a:t>
            </a:r>
          </a:p>
          <a:p>
            <a:r>
              <a:rPr lang="en-US" dirty="0" smtClean="0"/>
              <a:t>Smaller ones are often free, but the bigger Museums—the Field Museum, </a:t>
            </a:r>
            <a:r>
              <a:rPr lang="en-US" dirty="0" err="1" smtClean="0"/>
              <a:t>Shedd</a:t>
            </a:r>
            <a:r>
              <a:rPr lang="en-US" dirty="0" smtClean="0"/>
              <a:t> Aquarium—charge an admission.</a:t>
            </a:r>
          </a:p>
          <a:p>
            <a:r>
              <a:rPr lang="en-US" dirty="0" smtClean="0"/>
              <a:t>You can find these museums online</a:t>
            </a:r>
          </a:p>
        </p:txBody>
      </p:sp>
    </p:spTree>
    <p:extLst>
      <p:ext uri="{BB962C8B-B14F-4D97-AF65-F5344CB8AC3E}">
        <p14:creationId xmlns:p14="http://schemas.microsoft.com/office/powerpoint/2010/main" val="13443049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Museum and Gallery Etiquette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touch any part of the exhibits</a:t>
            </a:r>
          </a:p>
          <a:p>
            <a:r>
              <a:rPr lang="en-US" dirty="0" smtClean="0"/>
              <a:t>No flash photography</a:t>
            </a:r>
          </a:p>
          <a:p>
            <a:r>
              <a:rPr lang="en-US" dirty="0" smtClean="0"/>
              <a:t>Don’t be loud</a:t>
            </a:r>
          </a:p>
          <a:p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eat or drink in the exhibit area</a:t>
            </a:r>
          </a:p>
          <a:p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talk on your phone; keep phone on silent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382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Some Resources to find things to do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00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Those Resources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300" dirty="0" err="1" smtClean="0"/>
              <a:t>chicago.com</a:t>
            </a:r>
            <a:endParaRPr lang="en-US" sz="3300" dirty="0" smtClean="0"/>
          </a:p>
          <a:p>
            <a:r>
              <a:rPr lang="en-US" sz="3300" dirty="0" err="1" smtClean="0"/>
              <a:t>cityofchicago.org</a:t>
            </a:r>
            <a:endParaRPr lang="en-US" sz="3300" dirty="0" smtClean="0"/>
          </a:p>
          <a:p>
            <a:r>
              <a:rPr lang="en-US" sz="3300" dirty="0" err="1" smtClean="0"/>
              <a:t>choosechicago.com</a:t>
            </a:r>
            <a:endParaRPr lang="en-US" sz="3300" dirty="0" smtClean="0"/>
          </a:p>
          <a:p>
            <a:r>
              <a:rPr lang="en-US" sz="3300" dirty="0" err="1" smtClean="0"/>
              <a:t>chicago.metromix.com</a:t>
            </a:r>
            <a:endParaRPr lang="en-US" sz="3300" dirty="0" smtClean="0"/>
          </a:p>
          <a:p>
            <a:r>
              <a:rPr lang="en-US" sz="3300" dirty="0" err="1"/>
              <a:t>c</a:t>
            </a:r>
            <a:r>
              <a:rPr lang="en-US" sz="3300" dirty="0" err="1" smtClean="0"/>
              <a:t>hicagofree.info</a:t>
            </a:r>
            <a:endParaRPr lang="en-US" sz="3300" dirty="0" smtClean="0"/>
          </a:p>
          <a:p>
            <a:r>
              <a:rPr lang="en-US" sz="3300" dirty="0" smtClean="0"/>
              <a:t>Google search what you want to do/see</a:t>
            </a:r>
          </a:p>
          <a:p>
            <a:r>
              <a:rPr lang="en-US" sz="3300" dirty="0" smtClean="0"/>
              <a:t>Many neighborhoods will have their </a:t>
            </a:r>
            <a:r>
              <a:rPr lang="en-US" sz="3300" dirty="0"/>
              <a:t>own </a:t>
            </a:r>
            <a:r>
              <a:rPr lang="en-US" sz="3300" dirty="0" smtClean="0"/>
              <a:t>   website: wickerparkbucktown.com, lincolnsqaure.org</a:t>
            </a:r>
          </a:p>
        </p:txBody>
      </p:sp>
    </p:spTree>
    <p:extLst>
      <p:ext uri="{BB962C8B-B14F-4D97-AF65-F5344CB8AC3E}">
        <p14:creationId xmlns:p14="http://schemas.microsoft.com/office/powerpoint/2010/main" val="2688776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609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 Have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Y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ou Noticed about How Americans Act / Interact in Public? 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8990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Answering Those questions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42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Transportation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51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CTA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29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CTA Resources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8846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Phone Apps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You can download these to your phone for free!</a:t>
            </a:r>
            <a:endParaRPr lang="en-US" sz="2800" dirty="0" smtClean="0"/>
          </a:p>
          <a:p>
            <a:pPr>
              <a:lnSpc>
                <a:spcPct val="130000"/>
              </a:lnSpc>
            </a:pPr>
            <a:r>
              <a:rPr lang="en-US" dirty="0" smtClean="0"/>
              <a:t>CTA Tracker (bus and train) 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Transit Stop </a:t>
            </a:r>
          </a:p>
          <a:p>
            <a:pPr>
              <a:lnSpc>
                <a:spcPct val="130000"/>
              </a:lnSpc>
            </a:pPr>
            <a:r>
              <a:rPr lang="en-US" dirty="0" err="1" smtClean="0"/>
              <a:t>i</a:t>
            </a:r>
            <a:r>
              <a:rPr lang="en-US" dirty="0" err="1"/>
              <a:t>T</a:t>
            </a:r>
            <a:r>
              <a:rPr lang="en-US" dirty="0" err="1" smtClean="0"/>
              <a:t>rans</a:t>
            </a:r>
            <a:r>
              <a:rPr lang="en-US" dirty="0" smtClean="0"/>
              <a:t> CTA </a:t>
            </a:r>
          </a:p>
          <a:p>
            <a:pPr>
              <a:lnSpc>
                <a:spcPct val="130000"/>
              </a:lnSpc>
            </a:pPr>
            <a:r>
              <a:rPr lang="en-US" dirty="0"/>
              <a:t>T</a:t>
            </a:r>
            <a:r>
              <a:rPr lang="en-US" dirty="0" smtClean="0"/>
              <a:t>ransit </a:t>
            </a:r>
            <a:r>
              <a:rPr lang="en-US" dirty="0"/>
              <a:t>B</a:t>
            </a:r>
            <a:r>
              <a:rPr lang="en-US" dirty="0" smtClean="0"/>
              <a:t>uddy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transitstop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366" y="4605864"/>
            <a:ext cx="541867" cy="541867"/>
          </a:xfrm>
          <a:prstGeom prst="rect">
            <a:avLst/>
          </a:prstGeom>
        </p:spPr>
      </p:pic>
      <p:pic>
        <p:nvPicPr>
          <p:cNvPr id="6" name="Picture 5" descr="ctabus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747" y="3818987"/>
            <a:ext cx="546100" cy="546100"/>
          </a:xfrm>
          <a:prstGeom prst="rect">
            <a:avLst/>
          </a:prstGeom>
        </p:spPr>
      </p:pic>
      <p:pic>
        <p:nvPicPr>
          <p:cNvPr id="7" name="Picture 6" descr="ctatrain.gif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750" y="3818987"/>
            <a:ext cx="546100" cy="546100"/>
          </a:xfrm>
          <a:prstGeom prst="rect">
            <a:avLst/>
          </a:prstGeom>
        </p:spPr>
      </p:pic>
      <p:pic>
        <p:nvPicPr>
          <p:cNvPr id="5" name="Picture 4" descr="itrans.jpe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548" y="5267859"/>
            <a:ext cx="516464" cy="516464"/>
          </a:xfrm>
          <a:prstGeom prst="rect">
            <a:avLst/>
          </a:prstGeom>
        </p:spPr>
      </p:pic>
      <p:pic>
        <p:nvPicPr>
          <p:cNvPr id="8" name="Picture 7" descr="transitbuddy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012" y="5996999"/>
            <a:ext cx="476104" cy="47610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1637" y="6473103"/>
            <a:ext cx="41536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/>
                </a:solidFill>
              </a:rPr>
              <a:t>App Icons from iTunes Store</a:t>
            </a:r>
            <a:endParaRPr lang="en-US" sz="1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048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CTA Resources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029200" cy="5257799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dirty="0" smtClean="0"/>
              <a:t>Twitter </a:t>
            </a:r>
            <a:r>
              <a:rPr lang="en-US" dirty="0"/>
              <a:t>(@</a:t>
            </a:r>
            <a:r>
              <a:rPr lang="en-US" dirty="0" err="1"/>
              <a:t>cta</a:t>
            </a:r>
            <a:r>
              <a:rPr lang="en-US" dirty="0"/>
              <a:t>) </a:t>
            </a:r>
          </a:p>
          <a:p>
            <a:pPr>
              <a:lnSpc>
                <a:spcPct val="130000"/>
              </a:lnSpc>
            </a:pPr>
            <a:r>
              <a:rPr lang="en-US" dirty="0"/>
              <a:t>CTA Website (transitchicago.com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If you don</a:t>
            </a:r>
            <a:r>
              <a:rPr lang="fr-FR" dirty="0" smtClean="0"/>
              <a:t>’</a:t>
            </a:r>
            <a:r>
              <a:rPr lang="en-US" dirty="0" smtClean="0"/>
              <a:t>t have a smart                     phone, you can text 41411 for                  bus arrival times at your stop.</a:t>
            </a:r>
            <a:endParaRPr lang="en-US" dirty="0"/>
          </a:p>
        </p:txBody>
      </p:sp>
      <p:pic>
        <p:nvPicPr>
          <p:cNvPr id="7" name="Picture 6" descr="chicago_bus_stop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458" y="1417638"/>
            <a:ext cx="3032034" cy="338958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6469730"/>
            <a:ext cx="39710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/>
                </a:solidFill>
              </a:rPr>
              <a:t>Image from </a:t>
            </a:r>
            <a:r>
              <a:rPr lang="en-US" sz="1600" dirty="0" err="1" smtClean="0">
                <a:solidFill>
                  <a:schemeClr val="accent6"/>
                </a:solidFill>
              </a:rPr>
              <a:t>ascentstage.com</a:t>
            </a:r>
            <a:endParaRPr lang="en-US" sz="1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028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pay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200" y="2809954"/>
            <a:ext cx="2945965" cy="19180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 Note about Using Ventra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 careful if you have credit cards that use the tap system; you can be double charged.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ventra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67" y="3310467"/>
            <a:ext cx="3606800" cy="2404533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>
          <a:xfrm>
            <a:off x="6562639" y="3560233"/>
            <a:ext cx="2124161" cy="499533"/>
          </a:xfrm>
          <a:prstGeom prst="lef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0556" y="6189418"/>
            <a:ext cx="51767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/>
                </a:solidFill>
              </a:rPr>
              <a:t>Ventra image from metro-</a:t>
            </a:r>
            <a:r>
              <a:rPr lang="en-US" sz="1600" dirty="0" err="1" smtClean="0">
                <a:solidFill>
                  <a:schemeClr val="accent6"/>
                </a:solidFill>
              </a:rPr>
              <a:t>magazine.com</a:t>
            </a:r>
            <a:endParaRPr lang="en-US" sz="1600" dirty="0" smtClean="0">
              <a:solidFill>
                <a:schemeClr val="accent6"/>
              </a:solidFill>
            </a:endParaRPr>
          </a:p>
          <a:p>
            <a:r>
              <a:rPr lang="en-US" sz="1600" dirty="0" smtClean="0">
                <a:solidFill>
                  <a:schemeClr val="accent6"/>
                </a:solidFill>
              </a:rPr>
              <a:t>Credit card image from </a:t>
            </a:r>
            <a:r>
              <a:rPr lang="en-US" sz="1600" dirty="0" err="1" smtClean="0">
                <a:solidFill>
                  <a:schemeClr val="accent6"/>
                </a:solidFill>
              </a:rPr>
              <a:t>btinvest.com</a:t>
            </a:r>
            <a:endParaRPr lang="en-US" sz="1600" dirty="0" smtClean="0">
              <a:solidFill>
                <a:schemeClr val="accent6"/>
              </a:solidFill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049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Riding the CTA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Let people off the bus or train before getting on. </a:t>
            </a:r>
          </a:p>
          <a:p>
            <a:r>
              <a:rPr lang="en-US" dirty="0" smtClean="0"/>
              <a:t>Move all the way in to the bus or train car so others can get on easily.</a:t>
            </a:r>
          </a:p>
          <a:p>
            <a:r>
              <a:rPr lang="en-US" dirty="0" smtClean="0"/>
              <a:t>Offer up your seat for those who may need it.</a:t>
            </a:r>
          </a:p>
          <a:p>
            <a:r>
              <a:rPr lang="en-US" dirty="0" smtClean="0"/>
              <a:t>Prepare your exit strategy</a:t>
            </a:r>
          </a:p>
          <a:p>
            <a:pPr lvl="1"/>
            <a:r>
              <a:rPr lang="en-US" dirty="0" smtClean="0"/>
              <a:t>On the bus, it’s easier to exit from the back </a:t>
            </a:r>
            <a:r>
              <a:rPr lang="en-US" dirty="0"/>
              <a:t> </a:t>
            </a:r>
            <a:r>
              <a:rPr lang="en-US" dirty="0" smtClean="0"/>
              <a:t>     door</a:t>
            </a:r>
          </a:p>
        </p:txBody>
      </p:sp>
    </p:spTree>
    <p:extLst>
      <p:ext uri="{BB962C8B-B14F-4D97-AF65-F5344CB8AC3E}">
        <p14:creationId xmlns:p14="http://schemas.microsoft.com/office/powerpoint/2010/main" val="1437685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MWR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1772</TotalTime>
  <Words>1610</Words>
  <Application>Microsoft Macintosh PowerPoint</Application>
  <PresentationFormat>On-screen Show (4:3)</PresentationFormat>
  <Paragraphs>205</Paragraphs>
  <Slides>30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Calibri</vt:lpstr>
      <vt:lpstr>ＭＳ 明朝</vt:lpstr>
      <vt:lpstr>CMWR PPT Theme</vt:lpstr>
      <vt:lpstr>PowerPoint Presentation</vt:lpstr>
      <vt:lpstr>Welcome</vt:lpstr>
      <vt:lpstr>What Have You Noticed about How Americans Act / Interact in Public? </vt:lpstr>
      <vt:lpstr>Transportation</vt:lpstr>
      <vt:lpstr>The CTA</vt:lpstr>
      <vt:lpstr>CTA Resources</vt:lpstr>
      <vt:lpstr>CTA Resources</vt:lpstr>
      <vt:lpstr>A Note about Using Ventra</vt:lpstr>
      <vt:lpstr>Riding the CTA</vt:lpstr>
      <vt:lpstr>Cabs</vt:lpstr>
      <vt:lpstr>Cabs</vt:lpstr>
      <vt:lpstr>Cab Fare Information</vt:lpstr>
      <vt:lpstr>Cab Resources</vt:lpstr>
      <vt:lpstr>Shopping</vt:lpstr>
      <vt:lpstr>General Shopping Guidelines</vt:lpstr>
      <vt:lpstr>Dressing Rooms</vt:lpstr>
      <vt:lpstr>Asking for Assistance</vt:lpstr>
      <vt:lpstr>Returns and Exchanges</vt:lpstr>
      <vt:lpstr>Rewards, Store Credit Cards</vt:lpstr>
      <vt:lpstr>Dining in Chicago</vt:lpstr>
      <vt:lpstr>Resources to Find Restaurants</vt:lpstr>
      <vt:lpstr>Some General Reminders</vt:lpstr>
      <vt:lpstr>Tipping</vt:lpstr>
      <vt:lpstr>When to Tip</vt:lpstr>
      <vt:lpstr>Museums and Galleries</vt:lpstr>
      <vt:lpstr>Museums and Galleries in Chicago</vt:lpstr>
      <vt:lpstr>Museum and Gallery Etiquette</vt:lpstr>
      <vt:lpstr>Some Resources to find things to do</vt:lpstr>
      <vt:lpstr>Those Resources</vt:lpstr>
      <vt:lpstr>Answering Those 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lazio</dc:creator>
  <cp:lastModifiedBy>mark lazio</cp:lastModifiedBy>
  <cp:revision>88</cp:revision>
  <dcterms:created xsi:type="dcterms:W3CDTF">2014-02-10T16:21:59Z</dcterms:created>
  <dcterms:modified xsi:type="dcterms:W3CDTF">2014-02-28T17:00:20Z</dcterms:modified>
</cp:coreProperties>
</file>