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256" r:id="rId2"/>
    <p:sldId id="303" r:id="rId3"/>
    <p:sldId id="278" r:id="rId4"/>
    <p:sldId id="291" r:id="rId5"/>
    <p:sldId id="292" r:id="rId6"/>
    <p:sldId id="293" r:id="rId7"/>
    <p:sldId id="279" r:id="rId8"/>
    <p:sldId id="295" r:id="rId9"/>
    <p:sldId id="289" r:id="rId10"/>
    <p:sldId id="296" r:id="rId11"/>
    <p:sldId id="297" r:id="rId12"/>
    <p:sldId id="280" r:id="rId13"/>
    <p:sldId id="298" r:id="rId14"/>
    <p:sldId id="281" r:id="rId15"/>
    <p:sldId id="299" r:id="rId16"/>
    <p:sldId id="282" r:id="rId17"/>
    <p:sldId id="300" r:id="rId18"/>
    <p:sldId id="283" r:id="rId19"/>
    <p:sldId id="301" r:id="rId20"/>
    <p:sldId id="284" r:id="rId21"/>
    <p:sldId id="285" r:id="rId22"/>
    <p:sldId id="272" r:id="rId23"/>
    <p:sldId id="276" r:id="rId24"/>
    <p:sldId id="304" r:id="rId25"/>
    <p:sldId id="302" r:id="rId26"/>
  </p:sldIdLst>
  <p:sldSz cx="9144000" cy="6858000" type="screen4x3"/>
  <p:notesSz cx="7019925" cy="9305925"/>
  <p:embeddedFontLs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4454" autoAdjust="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2409" tIns="46205" rIns="92409" bIns="46205"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2409" tIns="46205" rIns="92409" bIns="46205" rtlCol="0"/>
          <a:lstStyle>
            <a:lvl1pPr algn="r">
              <a:defRPr sz="1200"/>
            </a:lvl1pPr>
          </a:lstStyle>
          <a:p>
            <a:fld id="{37C39B93-868B-43BD-83CA-B026EA8A8B91}" type="datetimeFigureOut">
              <a:rPr lang="en-US" smtClean="0"/>
              <a:pPr/>
              <a:t>10/17/2013</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2409" tIns="46205" rIns="92409" bIns="462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2409" tIns="46205" rIns="92409" bIns="46205" rtlCol="0" anchor="b"/>
          <a:lstStyle>
            <a:lvl1pPr algn="r">
              <a:defRPr sz="1200"/>
            </a:lvl1pPr>
          </a:lstStyle>
          <a:p>
            <a:fld id="{3EFB3AC7-955B-4C72-AF54-8EC8B674A346}" type="slidenum">
              <a:rPr lang="en-US" smtClean="0"/>
              <a:pPr/>
              <a:t>‹#›</a:t>
            </a:fld>
            <a:endParaRPr lang="en-US" dirty="0"/>
          </a:p>
        </p:txBody>
      </p:sp>
    </p:spTree>
    <p:extLst>
      <p:ext uri="{BB962C8B-B14F-4D97-AF65-F5344CB8AC3E}">
        <p14:creationId xmlns:p14="http://schemas.microsoft.com/office/powerpoint/2010/main" val="180685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615"/>
          </a:xfrm>
          <a:prstGeom prst="rect">
            <a:avLst/>
          </a:prstGeom>
        </p:spPr>
        <p:txBody>
          <a:bodyPr vert="horz" lIns="92409" tIns="46205" rIns="92409" bIns="46205" rtlCol="0"/>
          <a:lstStyle>
            <a:lvl1pPr algn="l">
              <a:defRPr sz="1200"/>
            </a:lvl1pPr>
          </a:lstStyle>
          <a:p>
            <a:endParaRPr lang="en-US" dirty="0"/>
          </a:p>
        </p:txBody>
      </p:sp>
      <p:sp>
        <p:nvSpPr>
          <p:cNvPr id="3" name="Date Placeholder 2"/>
          <p:cNvSpPr>
            <a:spLocks noGrp="1"/>
          </p:cNvSpPr>
          <p:nvPr>
            <p:ph type="dt" idx="1"/>
          </p:nvPr>
        </p:nvSpPr>
        <p:spPr>
          <a:xfrm>
            <a:off x="3976333" y="0"/>
            <a:ext cx="3041968" cy="465615"/>
          </a:xfrm>
          <a:prstGeom prst="rect">
            <a:avLst/>
          </a:prstGeom>
        </p:spPr>
        <p:txBody>
          <a:bodyPr vert="horz" lIns="92409" tIns="46205" rIns="92409" bIns="46205" rtlCol="0"/>
          <a:lstStyle>
            <a:lvl1pPr algn="r">
              <a:defRPr sz="1200"/>
            </a:lvl1pPr>
          </a:lstStyle>
          <a:p>
            <a:fld id="{877B0B3E-87AB-4808-8FC9-27FDBAAE1693}" type="datetimeFigureOut">
              <a:rPr lang="en-US" smtClean="0"/>
              <a:pPr/>
              <a:t>10/17/2013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2409" tIns="46205" rIns="92409" bIns="46205" rtlCol="0" anchor="ctr"/>
          <a:lstStyle/>
          <a:p>
            <a:endParaRPr lang="en-US" dirty="0"/>
          </a:p>
        </p:txBody>
      </p:sp>
      <p:sp>
        <p:nvSpPr>
          <p:cNvPr id="5" name="Notes Placeholder 4"/>
          <p:cNvSpPr>
            <a:spLocks noGrp="1"/>
          </p:cNvSpPr>
          <p:nvPr>
            <p:ph type="body" sz="quarter" idx="3"/>
          </p:nvPr>
        </p:nvSpPr>
        <p:spPr>
          <a:xfrm>
            <a:off x="701993" y="4420950"/>
            <a:ext cx="5615940" cy="4187349"/>
          </a:xfrm>
          <a:prstGeom prst="rect">
            <a:avLst/>
          </a:prstGeom>
        </p:spPr>
        <p:txBody>
          <a:bodyPr vert="horz" lIns="92409" tIns="46205" rIns="92409" bIns="462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8722"/>
            <a:ext cx="3041968" cy="465615"/>
          </a:xfrm>
          <a:prstGeom prst="rect">
            <a:avLst/>
          </a:prstGeom>
        </p:spPr>
        <p:txBody>
          <a:bodyPr vert="horz" lIns="92409" tIns="46205" rIns="92409" bIns="4620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8722"/>
            <a:ext cx="3041968" cy="465615"/>
          </a:xfrm>
          <a:prstGeom prst="rect">
            <a:avLst/>
          </a:prstGeom>
        </p:spPr>
        <p:txBody>
          <a:bodyPr vert="horz" lIns="92409" tIns="46205" rIns="92409" bIns="46205" rtlCol="0" anchor="b"/>
          <a:lstStyle>
            <a:lvl1pPr algn="r">
              <a:defRPr sz="1200"/>
            </a:lvl1pPr>
          </a:lstStyle>
          <a:p>
            <a:fld id="{E8788DBF-AEAB-4020-970D-3BBA42E5B525}" type="slidenum">
              <a:rPr lang="en-US" smtClean="0"/>
              <a:pPr/>
              <a:t>‹#›</a:t>
            </a:fld>
            <a:endParaRPr lang="en-US" dirty="0"/>
          </a:p>
        </p:txBody>
      </p:sp>
    </p:spTree>
    <p:extLst>
      <p:ext uri="{BB962C8B-B14F-4D97-AF65-F5344CB8AC3E}">
        <p14:creationId xmlns:p14="http://schemas.microsoft.com/office/powerpoint/2010/main" val="91280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1</a:t>
            </a:fld>
            <a:endParaRPr lang="en-US" dirty="0"/>
          </a:p>
        </p:txBody>
      </p:sp>
    </p:spTree>
    <p:extLst>
      <p:ext uri="{BB962C8B-B14F-4D97-AF65-F5344CB8AC3E}">
        <p14:creationId xmlns:p14="http://schemas.microsoft.com/office/powerpoint/2010/main" val="251267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 portion of a first-time</a:t>
            </a:r>
            <a:r>
              <a:rPr lang="en-US" baseline="0" dirty="0" smtClean="0"/>
              <a:t> conversation partner appointment can actually be quite long – and this is okay because the process itself is an exercise in conversation!  Laying things out clearly in the first place will ensure a better use of the remaining time, and can help the student make better use of future CPAs.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10</a:t>
            </a:fld>
            <a:endParaRPr lang="en-US" dirty="0"/>
          </a:p>
        </p:txBody>
      </p:sp>
    </p:spTree>
    <p:extLst>
      <p:ext uri="{BB962C8B-B14F-4D97-AF65-F5344CB8AC3E}">
        <p14:creationId xmlns:p14="http://schemas.microsoft.com/office/powerpoint/2010/main" val="181378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11</a:t>
            </a:fld>
            <a:endParaRPr lang="en-US" dirty="0"/>
          </a:p>
        </p:txBody>
      </p:sp>
    </p:spTree>
    <p:extLst>
      <p:ext uri="{BB962C8B-B14F-4D97-AF65-F5344CB8AC3E}">
        <p14:creationId xmlns:p14="http://schemas.microsoft.com/office/powerpoint/2010/main" val="368859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12</a:t>
            </a:fld>
            <a:endParaRPr lang="en-US" dirty="0"/>
          </a:p>
        </p:txBody>
      </p:sp>
    </p:spTree>
    <p:extLst>
      <p:ext uri="{BB962C8B-B14F-4D97-AF65-F5344CB8AC3E}">
        <p14:creationId xmlns:p14="http://schemas.microsoft.com/office/powerpoint/2010/main" val="214027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Your questions can be related to the</a:t>
            </a:r>
            <a:r>
              <a:rPr lang="en-US" baseline="0" dirty="0" smtClean="0"/>
              <a:t> wider world or to the student.  Examples include: </a:t>
            </a:r>
            <a:r>
              <a:rPr lang="en-US" dirty="0" smtClean="0"/>
              <a:t>What have you found most challenging about learning English? What are one or two of the biggest differences</a:t>
            </a:r>
            <a:r>
              <a:rPr lang="en-US" baseline="0" dirty="0" smtClean="0"/>
              <a:t> you’ve found between your native culture and the U.S.? </a:t>
            </a:r>
            <a:endParaRPr lang="en-US" dirty="0" smtClean="0"/>
          </a:p>
          <a:p>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13</a:t>
            </a:fld>
            <a:endParaRPr lang="en-US" dirty="0"/>
          </a:p>
        </p:txBody>
      </p:sp>
    </p:spTree>
    <p:extLst>
      <p:ext uri="{BB962C8B-B14F-4D97-AF65-F5344CB8AC3E}">
        <p14:creationId xmlns:p14="http://schemas.microsoft.com/office/powerpoint/2010/main" val="4087455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14</a:t>
            </a:fld>
            <a:endParaRPr lang="en-US" dirty="0"/>
          </a:p>
        </p:txBody>
      </p:sp>
    </p:spTree>
    <p:extLst>
      <p:ext uri="{BB962C8B-B14F-4D97-AF65-F5344CB8AC3E}">
        <p14:creationId xmlns:p14="http://schemas.microsoft.com/office/powerpoint/2010/main" val="2709912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15</a:t>
            </a:fld>
            <a:endParaRPr lang="en-US" dirty="0"/>
          </a:p>
        </p:txBody>
      </p:sp>
    </p:spTree>
    <p:extLst>
      <p:ext uri="{BB962C8B-B14F-4D97-AF65-F5344CB8AC3E}">
        <p14:creationId xmlns:p14="http://schemas.microsoft.com/office/powerpoint/2010/main" val="2019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16</a:t>
            </a:fld>
            <a:endParaRPr lang="en-US" dirty="0"/>
          </a:p>
        </p:txBody>
      </p:sp>
    </p:spTree>
    <p:extLst>
      <p:ext uri="{BB962C8B-B14F-4D97-AF65-F5344CB8AC3E}">
        <p14:creationId xmlns:p14="http://schemas.microsoft.com/office/powerpoint/2010/main" val="2333215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17</a:t>
            </a:fld>
            <a:endParaRPr lang="en-US" dirty="0"/>
          </a:p>
        </p:txBody>
      </p:sp>
    </p:spTree>
    <p:extLst>
      <p:ext uri="{BB962C8B-B14F-4D97-AF65-F5344CB8AC3E}">
        <p14:creationId xmlns:p14="http://schemas.microsoft.com/office/powerpoint/2010/main" val="404626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them know that this can always be adjusted along the way so that in some cases you address it and others you don’t. For</a:t>
            </a:r>
            <a:r>
              <a:rPr lang="en-US" baseline="0" dirty="0" smtClean="0"/>
              <a:t> some students, being overcorrected may make them insecure.  Some graduate students may feel it is unnecessary for their level.  In my experience, it works better to pause periodically and recap rather than interrupting at the moment when the error is made.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18</a:t>
            </a:fld>
            <a:endParaRPr lang="en-US" dirty="0"/>
          </a:p>
        </p:txBody>
      </p:sp>
    </p:spTree>
    <p:extLst>
      <p:ext uri="{BB962C8B-B14F-4D97-AF65-F5344CB8AC3E}">
        <p14:creationId xmlns:p14="http://schemas.microsoft.com/office/powerpoint/2010/main" val="403608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19</a:t>
            </a:fld>
            <a:endParaRPr lang="en-US" dirty="0"/>
          </a:p>
        </p:txBody>
      </p:sp>
    </p:spTree>
    <p:extLst>
      <p:ext uri="{BB962C8B-B14F-4D97-AF65-F5344CB8AC3E}">
        <p14:creationId xmlns:p14="http://schemas.microsoft.com/office/powerpoint/2010/main" val="135618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last bullet to discuss right before the end and final portfolio</a:t>
            </a:r>
            <a:r>
              <a:rPr lang="en-US" baseline="0" dirty="0" smtClean="0"/>
              <a:t> reflection.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2</a:t>
            </a:fld>
            <a:endParaRPr lang="en-US" dirty="0"/>
          </a:p>
        </p:txBody>
      </p:sp>
    </p:spTree>
    <p:extLst>
      <p:ext uri="{BB962C8B-B14F-4D97-AF65-F5344CB8AC3E}">
        <p14:creationId xmlns:p14="http://schemas.microsoft.com/office/powerpoint/2010/main" val="2935932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20</a:t>
            </a:fld>
            <a:endParaRPr lang="en-US" dirty="0"/>
          </a:p>
        </p:txBody>
      </p:sp>
    </p:spTree>
    <p:extLst>
      <p:ext uri="{BB962C8B-B14F-4D97-AF65-F5344CB8AC3E}">
        <p14:creationId xmlns:p14="http://schemas.microsoft.com/office/powerpoint/2010/main" val="242414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 they bring any unaddressed topics to their next appointment (this is where finding out CPA background will be important for returning</a:t>
            </a:r>
            <a:r>
              <a:rPr lang="en-US" baseline="0" dirty="0" smtClean="0"/>
              <a:t> students), and suggest the student start collecting ideas/questions related to the categories you’ve discussed – thinking about interesting topics, noticing different contexts for conversation, and writing down interesting words or phrases.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21</a:t>
            </a:fld>
            <a:endParaRPr lang="en-US" dirty="0"/>
          </a:p>
        </p:txBody>
      </p:sp>
    </p:spTree>
    <p:extLst>
      <p:ext uri="{BB962C8B-B14F-4D97-AF65-F5344CB8AC3E}">
        <p14:creationId xmlns:p14="http://schemas.microsoft.com/office/powerpoint/2010/main" val="2513708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22</a:t>
            </a:fld>
            <a:endParaRPr lang="en-US" dirty="0"/>
          </a:p>
        </p:txBody>
      </p:sp>
    </p:spTree>
    <p:extLst>
      <p:ext uri="{BB962C8B-B14F-4D97-AF65-F5344CB8AC3E}">
        <p14:creationId xmlns:p14="http://schemas.microsoft.com/office/powerpoint/2010/main" val="529073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expanded” – a tutorial is the perfect place to realize</a:t>
            </a:r>
            <a:r>
              <a:rPr lang="en-US" baseline="0" dirty="0" smtClean="0"/>
              <a:t> that potential since there is the opportunity to actually discuss variations and differences.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23</a:t>
            </a:fld>
            <a:endParaRPr lang="en-US" dirty="0"/>
          </a:p>
        </p:txBody>
      </p:sp>
    </p:spTree>
    <p:extLst>
      <p:ext uri="{BB962C8B-B14F-4D97-AF65-F5344CB8AC3E}">
        <p14:creationId xmlns:p14="http://schemas.microsoft.com/office/powerpoint/2010/main" val="383872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24</a:t>
            </a:fld>
            <a:endParaRPr lang="en-US" dirty="0"/>
          </a:p>
        </p:txBody>
      </p:sp>
    </p:spTree>
    <p:extLst>
      <p:ext uri="{BB962C8B-B14F-4D97-AF65-F5344CB8AC3E}">
        <p14:creationId xmlns:p14="http://schemas.microsoft.com/office/powerpoint/2010/main" val="93506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 Activity</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25</a:t>
            </a:fld>
            <a:endParaRPr lang="en-US" dirty="0"/>
          </a:p>
        </p:txBody>
      </p:sp>
    </p:spTree>
    <p:extLst>
      <p:ext uri="{BB962C8B-B14F-4D97-AF65-F5344CB8AC3E}">
        <p14:creationId xmlns:p14="http://schemas.microsoft.com/office/powerpoint/2010/main" val="83612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DePaul actively courts international students because they provide a great</a:t>
            </a:r>
            <a:r>
              <a:rPr lang="en-US" baseline="0" dirty="0" smtClean="0"/>
              <a:t> deal of revenue to the University.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3</a:t>
            </a:fld>
            <a:endParaRPr lang="en-US" dirty="0"/>
          </a:p>
        </p:txBody>
      </p:sp>
    </p:spTree>
    <p:extLst>
      <p:ext uri="{BB962C8B-B14F-4D97-AF65-F5344CB8AC3E}">
        <p14:creationId xmlns:p14="http://schemas.microsoft.com/office/powerpoint/2010/main" val="236855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at the UCWbL, our investigation of second language language perspectives led us to examine more closely the arguments being made for the connections between writing and speaking as interrelated processes.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4</a:t>
            </a:fld>
            <a:endParaRPr lang="en-US" dirty="0"/>
          </a:p>
        </p:txBody>
      </p:sp>
    </p:spTree>
    <p:extLst>
      <p:ext uri="{BB962C8B-B14F-4D97-AF65-F5344CB8AC3E}">
        <p14:creationId xmlns:p14="http://schemas.microsoft.com/office/powerpoint/2010/main" val="252464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disciplines support the theory that oral</a:t>
            </a:r>
            <a:r>
              <a:rPr lang="en-US" baseline="0" dirty="0" smtClean="0"/>
              <a:t> proficiency supports writing skills.  Read even more about this in the online chapters within </a:t>
            </a:r>
            <a:r>
              <a:rPr lang="en-US" baseline="0" dirty="0" err="1" smtClean="0"/>
              <a:t>UCWbLcation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5</a:t>
            </a:fld>
            <a:endParaRPr lang="en-US" dirty="0"/>
          </a:p>
        </p:txBody>
      </p:sp>
    </p:spTree>
    <p:extLst>
      <p:ext uri="{BB962C8B-B14F-4D97-AF65-F5344CB8AC3E}">
        <p14:creationId xmlns:p14="http://schemas.microsoft.com/office/powerpoint/2010/main" val="294625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nutshell…</a:t>
            </a:r>
            <a:endParaRPr lang="en-US" dirty="0"/>
          </a:p>
        </p:txBody>
      </p:sp>
      <p:sp>
        <p:nvSpPr>
          <p:cNvPr id="4" name="Slide Number Placeholder 3"/>
          <p:cNvSpPr>
            <a:spLocks noGrp="1"/>
          </p:cNvSpPr>
          <p:nvPr>
            <p:ph type="sldNum" sz="quarter" idx="10"/>
          </p:nvPr>
        </p:nvSpPr>
        <p:spPr/>
        <p:txBody>
          <a:bodyPr/>
          <a:lstStyle/>
          <a:p>
            <a:fld id="{E8788DBF-AEAB-4020-970D-3BBA42E5B525}" type="slidenum">
              <a:rPr lang="en-US" smtClean="0"/>
              <a:pPr/>
              <a:t>6</a:t>
            </a:fld>
            <a:endParaRPr lang="en-US" dirty="0"/>
          </a:p>
        </p:txBody>
      </p:sp>
    </p:spTree>
    <p:extLst>
      <p:ext uri="{BB962C8B-B14F-4D97-AF65-F5344CB8AC3E}">
        <p14:creationId xmlns:p14="http://schemas.microsoft.com/office/powerpoint/2010/main" val="88715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7</a:t>
            </a:fld>
            <a:endParaRPr lang="en-US" dirty="0"/>
          </a:p>
        </p:txBody>
      </p:sp>
    </p:spTree>
    <p:extLst>
      <p:ext uri="{BB962C8B-B14F-4D97-AF65-F5344CB8AC3E}">
        <p14:creationId xmlns:p14="http://schemas.microsoft.com/office/powerpoint/2010/main" val="66397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8</a:t>
            </a:fld>
            <a:endParaRPr lang="en-US" dirty="0"/>
          </a:p>
        </p:txBody>
      </p:sp>
    </p:spTree>
    <p:extLst>
      <p:ext uri="{BB962C8B-B14F-4D97-AF65-F5344CB8AC3E}">
        <p14:creationId xmlns:p14="http://schemas.microsoft.com/office/powerpoint/2010/main" val="1500150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788DBF-AEAB-4020-970D-3BBA42E5B525}" type="slidenum">
              <a:rPr lang="en-US" smtClean="0"/>
              <a:pPr/>
              <a:t>9</a:t>
            </a:fld>
            <a:endParaRPr lang="en-US" dirty="0"/>
          </a:p>
        </p:txBody>
      </p:sp>
    </p:spTree>
    <p:extLst>
      <p:ext uri="{BB962C8B-B14F-4D97-AF65-F5344CB8AC3E}">
        <p14:creationId xmlns:p14="http://schemas.microsoft.com/office/powerpoint/2010/main" val="291414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lstStyle>
            <a:lvl1pPr marL="0" indent="0" algn="ctr">
              <a:buNone/>
              <a:defRPr>
                <a:solidFill>
                  <a:schemeClr val="bg1"/>
                </a:solidFill>
                <a:latin typeface="Futura Std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7" name="Picture 6" descr="DePaul logo PRIMARY configuration Cream.png"/>
          <p:cNvPicPr>
            <a:picLocks noChangeAspect="1"/>
          </p:cNvPicPr>
          <p:nvPr userDrawn="1"/>
        </p:nvPicPr>
        <p:blipFill>
          <a:blip r:embed="rId2" cstate="print"/>
          <a:stretch>
            <a:fillRect/>
          </a:stretch>
        </p:blipFill>
        <p:spPr>
          <a:xfrm>
            <a:off x="304800" y="5715000"/>
            <a:ext cx="2602997" cy="341377"/>
          </a:xfrm>
          <a:prstGeom prst="rect">
            <a:avLst/>
          </a:prstGeom>
        </p:spPr>
      </p:pic>
      <p:pic>
        <p:nvPicPr>
          <p:cNvPr id="9" name="Picture 8" descr="CMWRLargeSquareCorners.png"/>
          <p:cNvPicPr>
            <a:picLocks noChangeAspect="1"/>
          </p:cNvPicPr>
          <p:nvPr userDrawn="1"/>
        </p:nvPicPr>
        <p:blipFill>
          <a:blip r:embed="rId3" cstate="print"/>
          <a:stretch>
            <a:fillRect/>
          </a:stretch>
        </p:blipFill>
        <p:spPr>
          <a:xfrm>
            <a:off x="5334000" y="5168590"/>
            <a:ext cx="3581400" cy="14277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14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86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90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2" name="Picture 11"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8" name="Picture 7"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7" name="Picture 6"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94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231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C1CB2E2-94E7-4378-8C02-7723A48E7DC3}" type="datetimeFigureOut">
              <a:rPr lang="en-US" smtClean="0"/>
              <a:pPr/>
              <a:t>10/17/2013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B8333A-AA8F-42F5-A860-3DC5FC526444}" type="slidenum">
              <a:rPr lang="en-US" smtClean="0"/>
              <a:pPr/>
              <a:t>‹#›</a:t>
            </a:fld>
            <a:endParaRPr lang="en-US" dirty="0"/>
          </a:p>
        </p:txBody>
      </p:sp>
      <p:pic>
        <p:nvPicPr>
          <p:cNvPr id="10" name="Picture 9" descr="CMWRMediumCircle.png"/>
          <p:cNvPicPr>
            <a:picLocks noChangeAspect="1"/>
          </p:cNvPicPr>
          <p:nvPr userDrawn="1"/>
        </p:nvPicPr>
        <p:blipFill>
          <a:blip r:embed="rId2" cstate="print"/>
          <a:stretch>
            <a:fillRect/>
          </a:stretch>
        </p:blipFill>
        <p:spPr>
          <a:xfrm>
            <a:off x="7239000" y="5004813"/>
            <a:ext cx="1700787" cy="170078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1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bg1"/>
          </a:solidFill>
          <a:latin typeface="Futura Std Condensed ExtB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Futura Std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Futura Std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Futura Std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Futura Std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Conversation Partner Appointments </a:t>
            </a:r>
            <a:endParaRPr lang="en-US" dirty="0"/>
          </a:p>
        </p:txBody>
      </p:sp>
      <p:sp>
        <p:nvSpPr>
          <p:cNvPr id="4" name="Subtitle 3"/>
          <p:cNvSpPr>
            <a:spLocks noGrp="1"/>
          </p:cNvSpPr>
          <p:nvPr>
            <p:ph type="subTitle" idx="1"/>
          </p:nvPr>
        </p:nvSpPr>
        <p:spPr/>
        <p:txBody>
          <a:bodyPr>
            <a:normAutofit fontScale="85000" lnSpcReduction="20000"/>
          </a:bodyPr>
          <a:lstStyle/>
          <a:p>
            <a:r>
              <a:rPr lang="en-US" dirty="0" smtClean="0"/>
              <a:t>Why They Are Awesome and How to Make Them </a:t>
            </a:r>
            <a:r>
              <a:rPr lang="en-US" smtClean="0"/>
              <a:t>More Awesome!</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Relax and give yourself time to “unpack” each approach for your partner.</a:t>
            </a:r>
            <a:endParaRPr lang="en-US" dirty="0"/>
          </a:p>
        </p:txBody>
      </p:sp>
    </p:spTree>
    <p:extLst>
      <p:ext uri="{BB962C8B-B14F-4D97-AF65-F5344CB8AC3E}">
        <p14:creationId xmlns:p14="http://schemas.microsoft.com/office/powerpoint/2010/main" val="285895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“I’m going to explain some options and ask a few questions that can help us find a good focus for our conversation today. We’ll take a few notes as we go along.”</a:t>
            </a:r>
            <a:endParaRPr lang="en-US" dirty="0"/>
          </a:p>
        </p:txBody>
      </p:sp>
    </p:spTree>
    <p:extLst>
      <p:ext uri="{BB962C8B-B14F-4D97-AF65-F5344CB8AC3E}">
        <p14:creationId xmlns:p14="http://schemas.microsoft.com/office/powerpoint/2010/main" val="2874206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a:t>
            </a:r>
            <a:endParaRPr lang="en-US" dirty="0"/>
          </a:p>
        </p:txBody>
      </p:sp>
      <p:sp>
        <p:nvSpPr>
          <p:cNvPr id="3" name="Content Placeholder 2"/>
          <p:cNvSpPr>
            <a:spLocks noGrp="1"/>
          </p:cNvSpPr>
          <p:nvPr>
            <p:ph idx="1"/>
          </p:nvPr>
        </p:nvSpPr>
        <p:spPr/>
        <p:txBody>
          <a:bodyPr/>
          <a:lstStyle/>
          <a:p>
            <a:pPr lvl="1">
              <a:buFont typeface="Arial"/>
              <a:buChar char="•"/>
            </a:pPr>
            <a:endParaRPr lang="en-US" dirty="0" smtClean="0"/>
          </a:p>
          <a:p>
            <a:pPr lvl="1">
              <a:buFont typeface="Arial"/>
              <a:buChar char="•"/>
            </a:pPr>
            <a:endParaRPr lang="en-US" dirty="0"/>
          </a:p>
          <a:p>
            <a:pPr marL="457200" lvl="1" indent="0">
              <a:buNone/>
            </a:pPr>
            <a:r>
              <a:rPr lang="en-US" dirty="0" smtClean="0"/>
              <a:t>We can </a:t>
            </a:r>
            <a:r>
              <a:rPr lang="en-US" i="1" dirty="0" smtClean="0"/>
              <a:t>practice </a:t>
            </a:r>
            <a:r>
              <a:rPr lang="en-US" dirty="0" smtClean="0"/>
              <a:t>conversation</a:t>
            </a:r>
          </a:p>
          <a:p>
            <a:pPr lvl="2">
              <a:buFont typeface="Arial"/>
              <a:buChar char="•"/>
            </a:pPr>
            <a:r>
              <a:rPr lang="en-US" dirty="0" smtClean="0"/>
              <a:t>By picking an interesting topic. </a:t>
            </a:r>
          </a:p>
          <a:p>
            <a:pPr lvl="2">
              <a:buFont typeface="Arial"/>
              <a:buChar char="•"/>
            </a:pPr>
            <a:r>
              <a:rPr lang="en-US" dirty="0" smtClean="0"/>
              <a:t>By learning more about one another.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Option #1</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Have the student pause to write down two topics they are interested in discussing; you do the same.</a:t>
            </a:r>
          </a:p>
        </p:txBody>
      </p:sp>
    </p:spTree>
    <p:extLst>
      <p:ext uri="{BB962C8B-B14F-4D97-AF65-F5344CB8AC3E}">
        <p14:creationId xmlns:p14="http://schemas.microsoft.com/office/powerpoint/2010/main" val="87988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a:t>
            </a:r>
            <a:endParaRPr lang="en-US" dirty="0"/>
          </a:p>
        </p:txBody>
      </p:sp>
      <p:sp>
        <p:nvSpPr>
          <p:cNvPr id="3" name="Content Placeholder 2"/>
          <p:cNvSpPr>
            <a:spLocks noGrp="1"/>
          </p:cNvSpPr>
          <p:nvPr>
            <p:ph idx="1"/>
          </p:nvPr>
        </p:nvSpPr>
        <p:spPr/>
        <p:txBody>
          <a:bodyPr>
            <a:normAutofit/>
          </a:bodyPr>
          <a:lstStyle/>
          <a:p>
            <a:pPr marL="0" lvl="1" indent="0">
              <a:buNone/>
            </a:pPr>
            <a:endParaRPr lang="en-US" dirty="0" smtClean="0"/>
          </a:p>
          <a:p>
            <a:pPr marL="0" lvl="1" indent="0">
              <a:buNone/>
            </a:pPr>
            <a:endParaRPr lang="en-US" dirty="0"/>
          </a:p>
          <a:p>
            <a:pPr marL="0" lvl="1" indent="0">
              <a:buNone/>
            </a:pPr>
            <a:r>
              <a:rPr lang="en-US" dirty="0"/>
              <a:t> </a:t>
            </a:r>
            <a:r>
              <a:rPr lang="en-US" dirty="0" smtClean="0"/>
              <a:t>We can </a:t>
            </a:r>
            <a:r>
              <a:rPr lang="en-US" i="1" dirty="0" smtClean="0"/>
              <a:t>talk about</a:t>
            </a:r>
            <a:r>
              <a:rPr lang="en-US" dirty="0" smtClean="0"/>
              <a:t> conversation.</a:t>
            </a:r>
          </a:p>
          <a:p>
            <a:pPr marL="742950" lvl="2" indent="-342900"/>
            <a:r>
              <a:rPr lang="en-US" dirty="0" smtClean="0"/>
              <a:t>Examine the rules for different conversational contexts. </a:t>
            </a:r>
          </a:p>
          <a:p>
            <a:pPr marL="342900" lvl="1" indent="-342900">
              <a:buNone/>
            </a:pPr>
            <a:r>
              <a:rPr lang="en-US" dirty="0" smtClean="0"/>
              <a:t>  </a:t>
            </a:r>
            <a:endParaRPr lang="en-US" sz="24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Option #2</a:t>
            </a:r>
            <a:endParaRPr lang="en-US" dirty="0"/>
          </a:p>
        </p:txBody>
      </p:sp>
      <p:sp>
        <p:nvSpPr>
          <p:cNvPr id="3" name="Content Placeholder 2"/>
          <p:cNvSpPr>
            <a:spLocks noGrp="1"/>
          </p:cNvSpPr>
          <p:nvPr>
            <p:ph idx="1"/>
          </p:nvPr>
        </p:nvSpPr>
        <p:spPr/>
        <p:txBody>
          <a:bodyPr>
            <a:normAutofit/>
          </a:bodyPr>
          <a:lstStyle/>
          <a:p>
            <a:r>
              <a:rPr lang="en-US" sz="3000" dirty="0" smtClean="0"/>
              <a:t>Explain that conversation is often different depending on context; have your partner think about and write down some of the contexts where he/she needs to interact in English (you do the same, to model and suggest).</a:t>
            </a:r>
          </a:p>
          <a:p>
            <a:r>
              <a:rPr lang="en-US" sz="3000" dirty="0" smtClean="0"/>
              <a:t>Compare notes and ask what differences they notice and whether one context is more challenging for them than another.  </a:t>
            </a:r>
            <a:endParaRPr lang="en-US" sz="3000" dirty="0"/>
          </a:p>
        </p:txBody>
      </p:sp>
    </p:spTree>
    <p:extLst>
      <p:ext uri="{BB962C8B-B14F-4D97-AF65-F5344CB8AC3E}">
        <p14:creationId xmlns:p14="http://schemas.microsoft.com/office/powerpoint/2010/main" val="2404435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	We can </a:t>
            </a:r>
            <a:r>
              <a:rPr lang="en-US" i="1" dirty="0" smtClean="0"/>
              <a:t>talk about </a:t>
            </a:r>
            <a:r>
              <a:rPr lang="en-US" dirty="0" smtClean="0"/>
              <a:t>language.   </a:t>
            </a:r>
          </a:p>
          <a:p>
            <a:pPr lvl="2"/>
            <a:r>
              <a:rPr lang="en-US" dirty="0" smtClean="0"/>
              <a:t>Examine things like idioms, slang, or grammar more closely. </a:t>
            </a:r>
          </a:p>
          <a:p>
            <a:pPr marL="914400" lvl="2" indent="0">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Unpacking Option #3</a:t>
            </a:r>
            <a:endParaRPr lang="en-US" dirty="0"/>
          </a:p>
        </p:txBody>
      </p:sp>
      <p:sp>
        <p:nvSpPr>
          <p:cNvPr id="3" name="Content Placeholder 2"/>
          <p:cNvSpPr>
            <a:spLocks noGrp="1"/>
          </p:cNvSpPr>
          <p:nvPr>
            <p:ph idx="1"/>
          </p:nvPr>
        </p:nvSpPr>
        <p:spPr/>
        <p:txBody>
          <a:bodyPr/>
          <a:lstStyle/>
          <a:p>
            <a:pPr lvl="2"/>
            <a:endParaRPr lang="en-US" dirty="0" smtClean="0"/>
          </a:p>
          <a:p>
            <a:pPr lvl="2"/>
            <a:r>
              <a:rPr lang="en-US" dirty="0" smtClean="0"/>
              <a:t>Have the student think about and write down a few words </a:t>
            </a:r>
            <a:r>
              <a:rPr lang="en-US" dirty="0"/>
              <a:t>or </a:t>
            </a:r>
            <a:r>
              <a:rPr lang="en-US" dirty="0" smtClean="0"/>
              <a:t>phrases they’ve recently learned/encountered in conversation or perhaps on a television show </a:t>
            </a:r>
            <a:r>
              <a:rPr lang="en-US" dirty="0"/>
              <a:t>that </a:t>
            </a:r>
            <a:r>
              <a:rPr lang="en-US" dirty="0" smtClean="0"/>
              <a:t>they have </a:t>
            </a:r>
            <a:r>
              <a:rPr lang="en-US" dirty="0"/>
              <a:t>questions </a:t>
            </a:r>
            <a:r>
              <a:rPr lang="en-US" dirty="0" smtClean="0"/>
              <a:t>about – jot down a few you think might be useful to learn.     </a:t>
            </a:r>
            <a:endParaRPr lang="en-US" dirty="0"/>
          </a:p>
          <a:p>
            <a:pPr lvl="2"/>
            <a:r>
              <a:rPr lang="en-US" dirty="0" smtClean="0"/>
              <a:t>Ask if there is a </a:t>
            </a:r>
            <a:r>
              <a:rPr lang="en-US" dirty="0"/>
              <a:t>particular </a:t>
            </a:r>
            <a:r>
              <a:rPr lang="en-US" dirty="0" smtClean="0"/>
              <a:t>grammatical element (such as a verb tense, adverbs vs. adjectives, </a:t>
            </a:r>
            <a:r>
              <a:rPr lang="en-US" dirty="0" err="1" smtClean="0"/>
              <a:t>nominals</a:t>
            </a:r>
            <a:r>
              <a:rPr lang="en-US" dirty="0" smtClean="0"/>
              <a:t> etc.) that the student would like to practice or discuss.  </a:t>
            </a:r>
            <a:endParaRPr lang="en-US" dirty="0"/>
          </a:p>
          <a:p>
            <a:endParaRPr lang="en-US" dirty="0"/>
          </a:p>
        </p:txBody>
      </p:sp>
    </p:spTree>
    <p:extLst>
      <p:ext uri="{BB962C8B-B14F-4D97-AF65-F5344CB8AC3E}">
        <p14:creationId xmlns:p14="http://schemas.microsoft.com/office/powerpoint/2010/main" val="43430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Grammar Question</a:t>
            </a:r>
            <a:endParaRPr lang="en-US" dirty="0"/>
          </a:p>
        </p:txBody>
      </p:sp>
      <p:sp>
        <p:nvSpPr>
          <p:cNvPr id="3" name="Content Placeholder 2"/>
          <p:cNvSpPr>
            <a:spLocks noGrp="1"/>
          </p:cNvSpPr>
          <p:nvPr>
            <p:ph idx="1"/>
          </p:nvPr>
        </p:nvSpPr>
        <p:spPr/>
        <p:txBody>
          <a:bodyPr>
            <a:normAutofit/>
          </a:bodyPr>
          <a:lstStyle/>
          <a:p>
            <a:r>
              <a:rPr lang="en-US" dirty="0" smtClean="0"/>
              <a:t>As a final step, find out what your partner is looking for from you in response to their contributions to the conversation: 	</a:t>
            </a:r>
          </a:p>
          <a:p>
            <a:pPr lvl="1"/>
            <a:r>
              <a:rPr lang="en-US" dirty="0" smtClean="0"/>
              <a:t>Does the student want you to identify errors for them during the conversation and to what extent?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Notes and Set Agenda</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Ask the student to choose an order for the topics you’ve outlined and get started! </a:t>
            </a:r>
            <a:endParaRPr lang="en-US" dirty="0"/>
          </a:p>
        </p:txBody>
      </p:sp>
    </p:spTree>
    <p:extLst>
      <p:ext uri="{BB962C8B-B14F-4D97-AF65-F5344CB8AC3E}">
        <p14:creationId xmlns:p14="http://schemas.microsoft.com/office/powerpoint/2010/main" val="354947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Based on your experience with CPAs so </a:t>
            </a:r>
            <a:r>
              <a:rPr lang="en-US" dirty="0" smtClean="0"/>
              <a:t>far…</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What do you currently understand about how to conduct this type of appointment? Write a brief description.  </a:t>
            </a:r>
          </a:p>
          <a:p>
            <a:pPr lvl="1"/>
            <a:r>
              <a:rPr lang="en-US" dirty="0" smtClean="0"/>
              <a:t>As a new tutor or an </a:t>
            </a:r>
            <a:r>
              <a:rPr lang="en-US" dirty="0" err="1" smtClean="0"/>
              <a:t>UCWbL</a:t>
            </a:r>
            <a:r>
              <a:rPr lang="en-US" dirty="0" smtClean="0"/>
              <a:t> veteran, describe what you have found most challenging or most rewarding about CPAs thus far. </a:t>
            </a:r>
          </a:p>
          <a:p>
            <a:pPr lvl="1"/>
            <a:r>
              <a:rPr lang="en-US" dirty="0" smtClean="0"/>
              <a:t>Write down any questions you may currently have about CPAs.</a:t>
            </a:r>
          </a:p>
          <a:p>
            <a:pPr lvl="1"/>
            <a:r>
              <a:rPr lang="en-US" dirty="0" smtClean="0"/>
              <a:t>Write down any specific strategies you           have personally developed.  </a:t>
            </a:r>
          </a:p>
        </p:txBody>
      </p:sp>
    </p:spTree>
    <p:extLst>
      <p:ext uri="{BB962C8B-B14F-4D97-AF65-F5344CB8AC3E}">
        <p14:creationId xmlns:p14="http://schemas.microsoft.com/office/powerpoint/2010/main" val="3511391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Appointment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Openly refer back to and adjust the agenda as you go along.  </a:t>
            </a:r>
          </a:p>
          <a:p>
            <a:r>
              <a:rPr lang="en-US" dirty="0" smtClean="0"/>
              <a:t>Don’t be afraid to pause and take stock of what you’ve covered and possible changes of focus.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the Appointment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5 Minutes of Meta</a:t>
            </a:r>
          </a:p>
          <a:p>
            <a:pPr lvl="1"/>
            <a:r>
              <a:rPr lang="en-US" dirty="0" smtClean="0"/>
              <a:t>Major Goals</a:t>
            </a:r>
          </a:p>
          <a:p>
            <a:pPr lvl="2"/>
            <a:r>
              <a:rPr lang="en-US" dirty="0" smtClean="0"/>
              <a:t>To refer back to the agenda</a:t>
            </a:r>
          </a:p>
          <a:p>
            <a:pPr lvl="2"/>
            <a:r>
              <a:rPr lang="en-US" dirty="0" smtClean="0"/>
              <a:t>To sum up what the appointment covered</a:t>
            </a:r>
          </a:p>
          <a:p>
            <a:pPr lvl="2"/>
            <a:r>
              <a:rPr lang="en-US" dirty="0" smtClean="0"/>
              <a:t>To look forward to what’s next for the student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sz="half" idx="1"/>
          </p:nvPr>
        </p:nvSpPr>
        <p:spPr/>
        <p:txBody>
          <a:bodyPr>
            <a:normAutofit/>
          </a:bodyPr>
          <a:lstStyle/>
          <a:p>
            <a:pPr marL="342900" lvl="3" indent="-342900">
              <a:buFont typeface="Arial" pitchFamily="34" charset="0"/>
              <a:buChar char="•"/>
            </a:pPr>
            <a:r>
              <a:rPr lang="en-US" sz="3200" dirty="0" smtClean="0"/>
              <a:t>The internet</a:t>
            </a:r>
            <a:r>
              <a:rPr lang="en-US" sz="3200" dirty="0"/>
              <a:t>,</a:t>
            </a:r>
            <a:r>
              <a:rPr lang="en-US" sz="3200" dirty="0" smtClean="0"/>
              <a:t> Facebook, </a:t>
            </a:r>
            <a:r>
              <a:rPr lang="en-US" sz="3200" dirty="0"/>
              <a:t>pictures. </a:t>
            </a:r>
            <a:r>
              <a:rPr lang="en-US" sz="3200" dirty="0" smtClean="0"/>
              <a:t> Do research; give your conversation visual aids.   </a:t>
            </a:r>
            <a:endParaRPr lang="en-US" sz="32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1524000"/>
            <a:ext cx="4395363" cy="332480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4267200"/>
            <a:ext cx="3458617" cy="24210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253" y="5007479"/>
            <a:ext cx="4717409" cy="1680753"/>
          </a:xfrm>
          <a:prstGeom prst="rect">
            <a:avLst/>
          </a:prstGeom>
        </p:spPr>
      </p:pic>
    </p:spTree>
    <p:extLst>
      <p:ext uri="{BB962C8B-B14F-4D97-AF65-F5344CB8AC3E}">
        <p14:creationId xmlns:p14="http://schemas.microsoft.com/office/powerpoint/2010/main" val="4024443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dirty="0" smtClean="0"/>
              <a:t>What Conversation with </a:t>
            </a:r>
            <a:r>
              <a:rPr lang="en-US" dirty="0"/>
              <a:t>Multilingual </a:t>
            </a:r>
            <a:r>
              <a:rPr lang="en-US" dirty="0" smtClean="0"/>
              <a:t>Speakers Does for You</a:t>
            </a:r>
            <a:endParaRPr lang="en-US" dirty="0"/>
          </a:p>
        </p:txBody>
      </p:sp>
      <p:sp>
        <p:nvSpPr>
          <p:cNvPr id="3" name="Content Placeholder 2"/>
          <p:cNvSpPr>
            <a:spLocks noGrp="1"/>
          </p:cNvSpPr>
          <p:nvPr>
            <p:ph idx="1"/>
          </p:nvPr>
        </p:nvSpPr>
        <p:spPr/>
        <p:txBody>
          <a:bodyPr>
            <a:normAutofit/>
          </a:bodyPr>
          <a:lstStyle/>
          <a:p>
            <a:r>
              <a:rPr lang="en-US" dirty="0" smtClean="0"/>
              <a:t>Intercultural skills are becoming an important competency in the job market. </a:t>
            </a:r>
          </a:p>
          <a:p>
            <a:r>
              <a:rPr lang="en-US" dirty="0" smtClean="0"/>
              <a:t>“</a:t>
            </a:r>
            <a:r>
              <a:rPr lang="en-US" dirty="0"/>
              <a:t>In negotiating understanding with others who use unfamiliar dialectic or learner varieties of a language, monolingual English speakers’ communicative competence is potentially expanded” </a:t>
            </a:r>
            <a:r>
              <a:rPr lang="en-US" dirty="0" smtClean="0"/>
              <a:t>(Dooley 498</a:t>
            </a:r>
            <a:r>
              <a:rPr lang="en-US" dirty="0"/>
              <a:t>). </a:t>
            </a:r>
            <a:endParaRPr lang="en-US" dirty="0" smtClean="0"/>
          </a:p>
          <a:p>
            <a:endParaRPr lang="en-US" dirty="0"/>
          </a:p>
        </p:txBody>
      </p:sp>
    </p:spTree>
    <p:extLst>
      <p:ext uri="{BB962C8B-B14F-4D97-AF65-F5344CB8AC3E}">
        <p14:creationId xmlns:p14="http://schemas.microsoft.com/office/powerpoint/2010/main" val="214478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524000"/>
            <a:ext cx="7772400" cy="1470025"/>
          </a:xfrm>
        </p:spPr>
        <p:txBody>
          <a:bodyPr/>
          <a:lstStyle/>
          <a:p>
            <a:r>
              <a:rPr lang="en-US" dirty="0" smtClean="0"/>
              <a:t>True Talking Tales</a:t>
            </a:r>
            <a:endParaRPr lang="en-US" dirty="0"/>
          </a:p>
        </p:txBody>
      </p:sp>
      <p:sp>
        <p:nvSpPr>
          <p:cNvPr id="9" name="Subtitle 8"/>
          <p:cNvSpPr>
            <a:spLocks noGrp="1"/>
          </p:cNvSpPr>
          <p:nvPr>
            <p:ph type="subTitle" idx="1"/>
          </p:nvPr>
        </p:nvSpPr>
        <p:spPr>
          <a:xfrm>
            <a:off x="1371600" y="2743200"/>
            <a:ext cx="6629400" cy="1066800"/>
          </a:xfrm>
        </p:spPr>
        <p:txBody>
          <a:bodyPr>
            <a:normAutofit/>
          </a:bodyPr>
          <a:lstStyle/>
          <a:p>
            <a:r>
              <a:rPr lang="en-US" dirty="0" smtClean="0"/>
              <a:t>What Would You Do? </a:t>
            </a:r>
            <a:endParaRPr lang="en-US" dirty="0"/>
          </a:p>
        </p:txBody>
      </p:sp>
    </p:spTree>
    <p:extLst>
      <p:ext uri="{BB962C8B-B14F-4D97-AF65-F5344CB8AC3E}">
        <p14:creationId xmlns:p14="http://schemas.microsoft.com/office/powerpoint/2010/main" val="105669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5" name="Content Placeholder 4"/>
          <p:cNvSpPr>
            <a:spLocks noGrp="1"/>
          </p:cNvSpPr>
          <p:nvPr>
            <p:ph idx="1"/>
          </p:nvPr>
        </p:nvSpPr>
        <p:spPr/>
        <p:txBody>
          <a:bodyPr>
            <a:normAutofit lnSpcReduction="10000"/>
          </a:bodyPr>
          <a:lstStyle/>
          <a:p>
            <a:r>
              <a:rPr lang="en-US" dirty="0" smtClean="0"/>
              <a:t>Has your perception of </a:t>
            </a:r>
            <a:r>
              <a:rPr lang="en-US" dirty="0"/>
              <a:t>Conversation Partner Appointments </a:t>
            </a:r>
            <a:r>
              <a:rPr lang="en-US" dirty="0" smtClean="0"/>
              <a:t>shifted or changed during our discussion? If so, how and why?  </a:t>
            </a:r>
          </a:p>
          <a:p>
            <a:r>
              <a:rPr lang="en-US" dirty="0" smtClean="0"/>
              <a:t>What </a:t>
            </a:r>
            <a:r>
              <a:rPr lang="en-US" dirty="0"/>
              <a:t>are some best practices that you know will be important for you to work </a:t>
            </a:r>
            <a:r>
              <a:rPr lang="en-US" dirty="0" smtClean="0"/>
              <a:t>on/remember?</a:t>
            </a:r>
          </a:p>
          <a:p>
            <a:r>
              <a:rPr lang="en-US" dirty="0" smtClean="0"/>
              <a:t>What are some specific strategies you look forward to adopting?  </a:t>
            </a:r>
            <a:endParaRPr lang="en-US" dirty="0"/>
          </a:p>
          <a:p>
            <a:endParaRPr lang="en-US" dirty="0"/>
          </a:p>
        </p:txBody>
      </p:sp>
    </p:spTree>
    <p:extLst>
      <p:ext uri="{BB962C8B-B14F-4D97-AF65-F5344CB8AC3E}">
        <p14:creationId xmlns:p14="http://schemas.microsoft.com/office/powerpoint/2010/main" val="417935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smtClean="0"/>
              <a:t>DePaul boasts a very large body of international students.</a:t>
            </a:r>
          </a:p>
          <a:p>
            <a:r>
              <a:rPr lang="en-US" dirty="0" smtClean="0"/>
              <a:t>Integrating these students into the larger University can be a challenge. </a:t>
            </a:r>
          </a:p>
          <a:p>
            <a:r>
              <a:rPr lang="en-US" dirty="0" smtClean="0"/>
              <a:t>Facility with English has an impact on all aspects of a student’s daily life.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Writing Center?</a:t>
            </a:r>
          </a:p>
        </p:txBody>
      </p:sp>
      <p:sp>
        <p:nvSpPr>
          <p:cNvPr id="3" name="Content Placeholder 2"/>
          <p:cNvSpPr>
            <a:spLocks noGrp="1"/>
          </p:cNvSpPr>
          <p:nvPr>
            <p:ph idx="1"/>
          </p:nvPr>
        </p:nvSpPr>
        <p:spPr/>
        <p:txBody>
          <a:bodyPr>
            <a:normAutofit lnSpcReduction="10000"/>
          </a:bodyPr>
          <a:lstStyle/>
          <a:p>
            <a:r>
              <a:rPr lang="en-US" dirty="0" smtClean="0"/>
              <a:t>Writing Programs have long recognized that special consideration should be given to the unique needs of multilingual and international students. </a:t>
            </a:r>
          </a:p>
          <a:p>
            <a:pPr lvl="1"/>
            <a:r>
              <a:rPr lang="en-US" dirty="0"/>
              <a:t>A</a:t>
            </a:r>
            <a:r>
              <a:rPr lang="en-US" dirty="0" smtClean="0"/>
              <a:t>dministrators </a:t>
            </a:r>
            <a:r>
              <a:rPr lang="en-US" dirty="0"/>
              <a:t>should “include second language perspectives in developing theories, designing studies, [and] analyzing </a:t>
            </a:r>
            <a:r>
              <a:rPr lang="en-US" dirty="0" smtClean="0"/>
              <a:t>data” (“CCCC </a:t>
            </a:r>
            <a:r>
              <a:rPr lang="en-US" dirty="0"/>
              <a:t>Statement on Second Language Writing and </a:t>
            </a:r>
            <a:r>
              <a:rPr lang="en-US" dirty="0" smtClean="0"/>
              <a:t>Writers”).   </a:t>
            </a:r>
            <a:endParaRPr lang="en-US" dirty="0"/>
          </a:p>
        </p:txBody>
      </p:sp>
    </p:spTree>
    <p:extLst>
      <p:ext uri="{BB962C8B-B14F-4D97-AF65-F5344CB8AC3E}">
        <p14:creationId xmlns:p14="http://schemas.microsoft.com/office/powerpoint/2010/main" val="34082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Writing Center?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considerable body of developmental theory about emergent writing as well as about life-span literacy learning in English and about languages other than English explicates the dependency of writing development on underlying oral skills.  Scholars in L1 language development in particular seem to have reached consensus that literacy acquisition depends critically upon speech processing </a:t>
            </a:r>
            <a:r>
              <a:rPr lang="en-US" dirty="0" smtClean="0"/>
              <a:t>skills” </a:t>
            </a:r>
            <a:r>
              <a:rPr lang="en-US" dirty="0"/>
              <a:t>(Rubin and Kang 211</a:t>
            </a:r>
            <a:r>
              <a:rPr lang="en-US" dirty="0" smtClean="0"/>
              <a:t>).</a:t>
            </a:r>
            <a:endParaRPr lang="en-US" dirty="0"/>
          </a:p>
          <a:p>
            <a:endParaRPr lang="en-US" dirty="0"/>
          </a:p>
        </p:txBody>
      </p:sp>
    </p:spTree>
    <p:extLst>
      <p:ext uri="{BB962C8B-B14F-4D97-AF65-F5344CB8AC3E}">
        <p14:creationId xmlns:p14="http://schemas.microsoft.com/office/powerpoint/2010/main" val="369282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Writing Center?</a:t>
            </a:r>
          </a:p>
        </p:txBody>
      </p:sp>
      <p:sp>
        <p:nvSpPr>
          <p:cNvPr id="3" name="Content Placeholder 2"/>
          <p:cNvSpPr>
            <a:spLocks noGrp="1"/>
          </p:cNvSpPr>
          <p:nvPr>
            <p:ph idx="1"/>
          </p:nvPr>
        </p:nvSpPr>
        <p:spPr/>
        <p:txBody>
          <a:bodyPr/>
          <a:lstStyle/>
          <a:p>
            <a:endParaRPr lang="en-US" dirty="0" smtClean="0"/>
          </a:p>
          <a:p>
            <a:r>
              <a:rPr lang="en-US" dirty="0" smtClean="0"/>
              <a:t>The </a:t>
            </a:r>
            <a:r>
              <a:rPr lang="en-US" dirty="0"/>
              <a:t>UCWbL provides both text-based and conversation-based appointments in order to directly support both </a:t>
            </a:r>
            <a:r>
              <a:rPr lang="en-US" dirty="0" smtClean="0"/>
              <a:t>writing and </a:t>
            </a:r>
            <a:r>
              <a:rPr lang="en-US" dirty="0"/>
              <a:t>oral </a:t>
            </a:r>
            <a:r>
              <a:rPr lang="en-US" dirty="0" smtClean="0"/>
              <a:t>language acquisition </a:t>
            </a:r>
            <a:r>
              <a:rPr lang="en-US" dirty="0"/>
              <a:t>as interrelated and complementary skills.</a:t>
            </a:r>
          </a:p>
          <a:p>
            <a:endParaRPr lang="en-US" dirty="0"/>
          </a:p>
        </p:txBody>
      </p:sp>
    </p:spTree>
    <p:extLst>
      <p:ext uri="{BB962C8B-B14F-4D97-AF65-F5344CB8AC3E}">
        <p14:creationId xmlns:p14="http://schemas.microsoft.com/office/powerpoint/2010/main" val="3074177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Talk About?!?</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endParaRPr lang="en-US" dirty="0" smtClean="0"/>
          </a:p>
          <a:p>
            <a:pPr>
              <a:buFont typeface="Arial"/>
              <a:buChar char="•"/>
            </a:pPr>
            <a:r>
              <a:rPr lang="en-US" dirty="0" smtClean="0"/>
              <a:t>Agenda Setting Is Your Best Friend</a:t>
            </a:r>
          </a:p>
          <a:p>
            <a:pPr lvl="1">
              <a:buFont typeface="Arial"/>
              <a:buChar char="•"/>
            </a:pPr>
            <a:r>
              <a:rPr lang="en-US" dirty="0" smtClean="0"/>
              <a:t>Major Goals</a:t>
            </a:r>
          </a:p>
          <a:p>
            <a:pPr lvl="2">
              <a:buFont typeface="Arial"/>
              <a:buChar char="•"/>
            </a:pPr>
            <a:r>
              <a:rPr lang="en-US" dirty="0"/>
              <a:t>Get some basic info on your partner’s language learning background.</a:t>
            </a:r>
          </a:p>
          <a:p>
            <a:pPr lvl="2">
              <a:buFont typeface="Arial"/>
              <a:buChar char="•"/>
            </a:pPr>
            <a:r>
              <a:rPr lang="en-US" dirty="0" smtClean="0"/>
              <a:t>Find out your partner’s CPA back ground. </a:t>
            </a:r>
          </a:p>
          <a:p>
            <a:pPr lvl="2">
              <a:buFont typeface="Arial"/>
              <a:buChar char="•"/>
            </a:pPr>
            <a:r>
              <a:rPr lang="en-US" dirty="0" smtClean="0"/>
              <a:t>Explain and elaborate on options for how to approach the appointment</a:t>
            </a:r>
          </a:p>
          <a:p>
            <a:pPr lvl="2">
              <a:buFont typeface="Arial"/>
              <a:buChar char="•"/>
            </a:pPr>
            <a:r>
              <a:rPr lang="en-US" dirty="0" smtClean="0"/>
              <a:t>Find out what your partner is looking for on a grammatical/linguistic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&amp;</a:t>
            </a:r>
            <a:r>
              <a:rPr lang="en-US" dirty="0"/>
              <a:t> </a:t>
            </a:r>
            <a:r>
              <a:rPr lang="en-US" dirty="0" smtClean="0"/>
              <a:t>CPA Background</a:t>
            </a:r>
            <a:endParaRPr lang="en-US" dirty="0"/>
          </a:p>
        </p:txBody>
      </p:sp>
      <p:sp>
        <p:nvSpPr>
          <p:cNvPr id="3" name="Content Placeholder 2"/>
          <p:cNvSpPr>
            <a:spLocks noGrp="1"/>
          </p:cNvSpPr>
          <p:nvPr>
            <p:ph idx="1"/>
          </p:nvPr>
        </p:nvSpPr>
        <p:spPr>
          <a:xfrm>
            <a:off x="457200" y="1600201"/>
            <a:ext cx="8229600" cy="4571999"/>
          </a:xfrm>
        </p:spPr>
        <p:txBody>
          <a:bodyPr>
            <a:normAutofit fontScale="92500" lnSpcReduction="20000"/>
          </a:bodyPr>
          <a:lstStyle/>
          <a:p>
            <a:r>
              <a:rPr lang="en-US" dirty="0" smtClean="0"/>
              <a:t>Useful things to learn: </a:t>
            </a:r>
          </a:p>
          <a:p>
            <a:pPr lvl="1"/>
            <a:r>
              <a:rPr lang="en-US" dirty="0" smtClean="0"/>
              <a:t>Where is your partner from, and how many languages does he/she speak? </a:t>
            </a:r>
          </a:p>
          <a:p>
            <a:pPr lvl="1"/>
            <a:r>
              <a:rPr lang="en-US" dirty="0" smtClean="0"/>
              <a:t>How </a:t>
            </a:r>
            <a:r>
              <a:rPr lang="en-US" dirty="0"/>
              <a:t>many years has he/she been </a:t>
            </a:r>
            <a:r>
              <a:rPr lang="en-US" dirty="0" smtClean="0"/>
              <a:t>learning English? </a:t>
            </a:r>
            <a:endParaRPr lang="en-US" dirty="0"/>
          </a:p>
          <a:p>
            <a:pPr lvl="1"/>
            <a:r>
              <a:rPr lang="en-US" dirty="0" smtClean="0"/>
              <a:t>How did your partner learn English? In a classroom or another context?  </a:t>
            </a:r>
          </a:p>
          <a:p>
            <a:pPr lvl="1"/>
            <a:r>
              <a:rPr lang="en-US" dirty="0" smtClean="0"/>
              <a:t>Has your partner faced any challenges in adapting to an English-speaking environment? </a:t>
            </a:r>
          </a:p>
          <a:p>
            <a:pPr lvl="1"/>
            <a:r>
              <a:rPr lang="en-US" dirty="0" smtClean="0"/>
              <a:t>Does your partner have certain          expectations/ideas for the CPA based on  previous experiences?</a:t>
            </a:r>
            <a:endParaRPr lang="en-US" dirty="0"/>
          </a:p>
        </p:txBody>
      </p:sp>
    </p:spTree>
    <p:extLst>
      <p:ext uri="{BB962C8B-B14F-4D97-AF65-F5344CB8AC3E}">
        <p14:creationId xmlns:p14="http://schemas.microsoft.com/office/powerpoint/2010/main" val="3948703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Approaches</a:t>
            </a:r>
            <a:endParaRPr lang="en-US" dirty="0"/>
          </a:p>
        </p:txBody>
      </p:sp>
      <p:sp>
        <p:nvSpPr>
          <p:cNvPr id="3" name="Content Placeholder 2"/>
          <p:cNvSpPr>
            <a:spLocks noGrp="1"/>
          </p:cNvSpPr>
          <p:nvPr>
            <p:ph idx="1"/>
          </p:nvPr>
        </p:nvSpPr>
        <p:spPr/>
        <p:txBody>
          <a:bodyPr/>
          <a:lstStyle/>
          <a:p>
            <a:pPr marL="342900" lvl="1" indent="-342900" algn="ctr">
              <a:buFont typeface="Arial" pitchFamily="34" charset="0"/>
              <a:buChar char="•"/>
            </a:pPr>
            <a:endParaRPr lang="en-US" dirty="0" smtClean="0"/>
          </a:p>
          <a:p>
            <a:pPr marL="342900" lvl="1" indent="-342900" algn="ctr">
              <a:buFont typeface="Arial" pitchFamily="34" charset="0"/>
              <a:buChar char="•"/>
            </a:pPr>
            <a:endParaRPr lang="en-US" dirty="0" smtClean="0"/>
          </a:p>
          <a:p>
            <a:pPr marL="342900" lvl="1" indent="-342900" algn="ctr">
              <a:buFont typeface="Arial" pitchFamily="34" charset="0"/>
              <a:buChar char="•"/>
            </a:pPr>
            <a:r>
              <a:rPr lang="en-US" dirty="0" smtClean="0"/>
              <a:t>We can </a:t>
            </a:r>
            <a:r>
              <a:rPr lang="en-US" i="1" dirty="0" smtClean="0"/>
              <a:t>practice </a:t>
            </a:r>
            <a:r>
              <a:rPr lang="en-US" dirty="0" smtClean="0"/>
              <a:t>conversation</a:t>
            </a:r>
          </a:p>
          <a:p>
            <a:pPr marL="342900" lvl="1" indent="-342900" algn="ctr">
              <a:buFont typeface="Arial" pitchFamily="34" charset="0"/>
              <a:buChar char="•"/>
            </a:pPr>
            <a:r>
              <a:rPr lang="en-US" dirty="0" smtClean="0"/>
              <a:t>We can </a:t>
            </a:r>
            <a:r>
              <a:rPr lang="en-US" i="1" dirty="0" smtClean="0"/>
              <a:t>talk about</a:t>
            </a:r>
            <a:r>
              <a:rPr lang="en-US" dirty="0" smtClean="0"/>
              <a:t> conversation.</a:t>
            </a:r>
          </a:p>
          <a:p>
            <a:pPr marL="342900" lvl="1" indent="-342900" algn="ctr">
              <a:buFont typeface="Arial" pitchFamily="34" charset="0"/>
              <a:buChar char="•"/>
            </a:pPr>
            <a:r>
              <a:rPr lang="en-US" dirty="0" smtClean="0"/>
              <a:t>We can </a:t>
            </a:r>
            <a:r>
              <a:rPr lang="en-US" i="1" dirty="0" smtClean="0"/>
              <a:t>talk about </a:t>
            </a:r>
            <a:r>
              <a:rPr lang="en-US" dirty="0" smtClean="0"/>
              <a:t>language.   </a:t>
            </a:r>
          </a:p>
          <a:p>
            <a:pPr marL="342900" lvl="1" indent="-342900">
              <a:buNone/>
            </a:pPr>
            <a:endParaRPr lang="en-US" dirty="0" smtClean="0"/>
          </a:p>
          <a:p>
            <a:pPr marL="342900" lvl="1" indent="-342900">
              <a:buFont typeface="Arial" pitchFamily="34" charset="0"/>
              <a:buChar char="•"/>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3"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3"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3"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theme/theme1.xml><?xml version="1.0" encoding="utf-8"?>
<a:theme xmlns:a="http://schemas.openxmlformats.org/drawingml/2006/main" name="CMW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CMWR Template</Template>
  <TotalTime>855</TotalTime>
  <Words>1306</Words>
  <Application>Microsoft Office PowerPoint</Application>
  <PresentationFormat>On-screen Show (4:3)</PresentationFormat>
  <Paragraphs>140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Futura Std Condensed ExtBd</vt:lpstr>
      <vt:lpstr>Futura Std Book</vt:lpstr>
      <vt:lpstr>Futura Std Light</vt:lpstr>
      <vt:lpstr>Calibri</vt:lpstr>
      <vt:lpstr>CMWR Template</vt:lpstr>
      <vt:lpstr>   Conversation Partner Appointments </vt:lpstr>
      <vt:lpstr>Based on your experience with CPAs so far…</vt:lpstr>
      <vt:lpstr>Context</vt:lpstr>
      <vt:lpstr>Why the Writing Center?</vt:lpstr>
      <vt:lpstr>Why the Writing Center?</vt:lpstr>
      <vt:lpstr>Why the Writing Center?</vt:lpstr>
      <vt:lpstr>What Do I Talk About?!?</vt:lpstr>
      <vt:lpstr>Language &amp; CPA Background</vt:lpstr>
      <vt:lpstr>Different Approaches</vt:lpstr>
      <vt:lpstr>PowerPoint Presentation</vt:lpstr>
      <vt:lpstr>PowerPoint Presentation</vt:lpstr>
      <vt:lpstr>Option #1</vt:lpstr>
      <vt:lpstr>Unpacking Option #1</vt:lpstr>
      <vt:lpstr>Option #2</vt:lpstr>
      <vt:lpstr>Unpacking Option #2</vt:lpstr>
      <vt:lpstr>Option #3</vt:lpstr>
      <vt:lpstr>Unpacking Option #3</vt:lpstr>
      <vt:lpstr>The Grammar Question</vt:lpstr>
      <vt:lpstr>Review Notes and Set Agenda</vt:lpstr>
      <vt:lpstr>During The Appointment</vt:lpstr>
      <vt:lpstr>Ending the Appointment</vt:lpstr>
      <vt:lpstr>Other Resources</vt:lpstr>
      <vt:lpstr>What Conversation with Multilingual Speakers Does for You</vt:lpstr>
      <vt:lpstr>True Talking Tales</vt:lpstr>
      <vt:lpstr>Reflection </vt:lpstr>
    </vt:vector>
  </TitlesOfParts>
  <Company>DePaul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Conversation as a Tool: How to Make Conversation Count in your Text-based and Conversation Partner Tutorials.</dc:title>
  <dc:creator>DePaul University</dc:creator>
  <cp:lastModifiedBy>DePaul University</cp:lastModifiedBy>
  <cp:revision>56</cp:revision>
  <cp:lastPrinted>2013-10-17T21:37:31Z</cp:lastPrinted>
  <dcterms:created xsi:type="dcterms:W3CDTF">2012-09-19T18:34:25Z</dcterms:created>
  <dcterms:modified xsi:type="dcterms:W3CDTF">2013-10-17T21:47:35Z</dcterms:modified>
</cp:coreProperties>
</file>