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sldIdLst>
    <p:sldId id="319" r:id="rId2"/>
    <p:sldId id="320" r:id="rId3"/>
    <p:sldId id="321" r:id="rId4"/>
    <p:sldId id="322" r:id="rId5"/>
    <p:sldId id="275" r:id="rId6"/>
    <p:sldId id="336" r:id="rId7"/>
    <p:sldId id="291" r:id="rId8"/>
    <p:sldId id="335" r:id="rId9"/>
    <p:sldId id="323" r:id="rId10"/>
    <p:sldId id="327" r:id="rId11"/>
    <p:sldId id="328" r:id="rId12"/>
    <p:sldId id="339" r:id="rId13"/>
    <p:sldId id="345" r:id="rId14"/>
    <p:sldId id="354" r:id="rId15"/>
    <p:sldId id="355" r:id="rId16"/>
    <p:sldId id="356" r:id="rId17"/>
    <p:sldId id="340" r:id="rId18"/>
    <p:sldId id="341" r:id="rId19"/>
    <p:sldId id="357" r:id="rId20"/>
    <p:sldId id="358" r:id="rId21"/>
    <p:sldId id="359" r:id="rId22"/>
    <p:sldId id="300" r:id="rId23"/>
    <p:sldId id="337" r:id="rId24"/>
    <p:sldId id="331" r:id="rId25"/>
    <p:sldId id="352" r:id="rId26"/>
    <p:sldId id="350" r:id="rId27"/>
    <p:sldId id="351" r:id="rId28"/>
    <p:sldId id="279" r:id="rId29"/>
    <p:sldId id="338" r:id="rId30"/>
    <p:sldId id="315" r:id="rId31"/>
    <p:sldId id="346" r:id="rId32"/>
    <p:sldId id="349" r:id="rId33"/>
    <p:sldId id="314" r:id="rId34"/>
    <p:sldId id="333" r:id="rId35"/>
    <p:sldId id="325" r:id="rId36"/>
    <p:sldId id="316" r:id="rId37"/>
    <p:sldId id="334" r:id="rId38"/>
    <p:sldId id="294" r:id="rId39"/>
    <p:sldId id="326" r:id="rId40"/>
    <p:sldId id="268" r:id="rId41"/>
    <p:sldId id="2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zio, Mark"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90071" autoAdjust="0"/>
  </p:normalViewPr>
  <p:slideViewPr>
    <p:cSldViewPr>
      <p:cViewPr>
        <p:scale>
          <a:sx n="85" d="100"/>
          <a:sy n="85" d="100"/>
        </p:scale>
        <p:origin x="-3136" y="-928"/>
      </p:cViewPr>
      <p:guideLst>
        <p:guide orient="horz" pos="2160"/>
        <p:guide pos="2880"/>
      </p:guideLst>
    </p:cSldViewPr>
  </p:slideViewPr>
  <p:outlineViewPr>
    <p:cViewPr>
      <p:scale>
        <a:sx n="33" d="100"/>
        <a:sy n="33" d="100"/>
      </p:scale>
      <p:origin x="0" y="107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203EB-6E4C-4E43-A455-568A4C4EFAF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1571854-8A45-444D-97F2-C82E62F94639}">
      <dgm:prSet phldrT="[Text]" custT="1"/>
      <dgm:spPr/>
      <dgm:t>
        <a:bodyPr/>
        <a:lstStyle/>
        <a:p>
          <a:pPr algn="ctr">
            <a:spcAft>
              <a:spcPts val="1242"/>
            </a:spcAft>
          </a:pPr>
          <a:r>
            <a:rPr lang="en-US" sz="2800" u="sng" dirty="0" smtClean="0"/>
            <a:t>Summary</a:t>
          </a:r>
        </a:p>
        <a:p>
          <a:pPr algn="ctr">
            <a:spcAft>
              <a:spcPct val="35000"/>
            </a:spcAft>
          </a:pPr>
          <a:r>
            <a:rPr lang="en-US" sz="2800" dirty="0" smtClean="0"/>
            <a:t>Broad overview of main ideas</a:t>
          </a:r>
          <a:endParaRPr lang="en-US" sz="2800" dirty="0"/>
        </a:p>
      </dgm:t>
    </dgm:pt>
    <dgm:pt modelId="{36F6CEDB-E499-A249-852F-B0655D55D4B2}" type="parTrans" cxnId="{D66EE8B0-BBBB-9142-AA52-60967430038F}">
      <dgm:prSet/>
      <dgm:spPr/>
      <dgm:t>
        <a:bodyPr/>
        <a:lstStyle/>
        <a:p>
          <a:endParaRPr lang="en-US"/>
        </a:p>
      </dgm:t>
    </dgm:pt>
    <dgm:pt modelId="{E3024C0B-1683-7F49-860D-16001CFC32F2}" type="sibTrans" cxnId="{D66EE8B0-BBBB-9142-AA52-60967430038F}">
      <dgm:prSet/>
      <dgm:spPr/>
      <dgm:t>
        <a:bodyPr/>
        <a:lstStyle/>
        <a:p>
          <a:endParaRPr lang="en-US"/>
        </a:p>
      </dgm:t>
    </dgm:pt>
    <dgm:pt modelId="{D4CFE541-6FCD-154A-8784-985905E3ABD3}">
      <dgm:prSet phldrT="[Text]" custT="1"/>
      <dgm:spPr/>
      <dgm:t>
        <a:bodyPr/>
        <a:lstStyle/>
        <a:p>
          <a:pPr>
            <a:spcAft>
              <a:spcPts val="576"/>
            </a:spcAft>
          </a:pPr>
          <a:r>
            <a:rPr lang="en-US" sz="2800" u="sng" dirty="0" smtClean="0"/>
            <a:t>Paraphrase</a:t>
          </a:r>
        </a:p>
        <a:p>
          <a:pPr>
            <a:spcAft>
              <a:spcPct val="35000"/>
            </a:spcAft>
          </a:pPr>
          <a:r>
            <a:rPr lang="en-US" sz="2100" dirty="0" smtClean="0"/>
            <a:t>Specific passage restated using different language</a:t>
          </a:r>
          <a:endParaRPr lang="en-US" sz="2100" dirty="0"/>
        </a:p>
      </dgm:t>
    </dgm:pt>
    <dgm:pt modelId="{7FAEC0D1-9F11-4E42-8131-00E0905B7411}" type="parTrans" cxnId="{7D3C064D-9B3E-D944-846D-459673B7B9BE}">
      <dgm:prSet/>
      <dgm:spPr/>
      <dgm:t>
        <a:bodyPr/>
        <a:lstStyle/>
        <a:p>
          <a:endParaRPr lang="en-US"/>
        </a:p>
      </dgm:t>
    </dgm:pt>
    <dgm:pt modelId="{71A23B03-8C90-0942-84F2-AA75832D1D64}" type="sibTrans" cxnId="{7D3C064D-9B3E-D944-846D-459673B7B9BE}">
      <dgm:prSet/>
      <dgm:spPr/>
      <dgm:t>
        <a:bodyPr/>
        <a:lstStyle/>
        <a:p>
          <a:endParaRPr lang="en-US"/>
        </a:p>
      </dgm:t>
    </dgm:pt>
    <dgm:pt modelId="{587E371B-0814-F84E-9EE9-78C3F2C8053A}">
      <dgm:prSet phldrT="[Text]" custT="1"/>
      <dgm:spPr/>
      <dgm:t>
        <a:bodyPr anchor="ctr"/>
        <a:lstStyle/>
        <a:p>
          <a:pPr algn="ctr">
            <a:spcAft>
              <a:spcPts val="576"/>
            </a:spcAft>
          </a:pPr>
          <a:r>
            <a:rPr lang="en-US" sz="2800" u="sng" dirty="0" smtClean="0"/>
            <a:t>Direct Quote</a:t>
          </a:r>
        </a:p>
        <a:p>
          <a:pPr algn="ctr">
            <a:spcAft>
              <a:spcPct val="35000"/>
            </a:spcAft>
          </a:pPr>
          <a:r>
            <a:rPr lang="en-US" sz="2600" dirty="0" smtClean="0"/>
            <a:t>Single passage repeated word for word </a:t>
          </a:r>
          <a:endParaRPr lang="en-US" sz="2600" dirty="0"/>
        </a:p>
      </dgm:t>
    </dgm:pt>
    <dgm:pt modelId="{D1B3474F-4949-A343-B977-9E5AFFDEDF4A}" type="parTrans" cxnId="{F868AF82-0583-6340-824E-CA745B0F2E76}">
      <dgm:prSet/>
      <dgm:spPr/>
      <dgm:t>
        <a:bodyPr/>
        <a:lstStyle/>
        <a:p>
          <a:endParaRPr lang="en-US"/>
        </a:p>
      </dgm:t>
    </dgm:pt>
    <dgm:pt modelId="{04529AD5-1076-0946-8CCD-22E712D26101}" type="sibTrans" cxnId="{F868AF82-0583-6340-824E-CA745B0F2E76}">
      <dgm:prSet/>
      <dgm:spPr/>
      <dgm:t>
        <a:bodyPr/>
        <a:lstStyle/>
        <a:p>
          <a:endParaRPr lang="en-US"/>
        </a:p>
      </dgm:t>
    </dgm:pt>
    <dgm:pt modelId="{76F7B7DD-0667-1449-9AAA-4058D0FBB57F}" type="pres">
      <dgm:prSet presAssocID="{0AD203EB-6E4C-4E43-A455-568A4C4EFAF9}" presName="CompostProcess" presStyleCnt="0">
        <dgm:presLayoutVars>
          <dgm:dir/>
          <dgm:resizeHandles val="exact"/>
        </dgm:presLayoutVars>
      </dgm:prSet>
      <dgm:spPr/>
      <dgm:t>
        <a:bodyPr/>
        <a:lstStyle/>
        <a:p>
          <a:endParaRPr lang="en-US"/>
        </a:p>
      </dgm:t>
    </dgm:pt>
    <dgm:pt modelId="{D70707BB-F23C-8442-A6BA-4A65BAFE1893}" type="pres">
      <dgm:prSet presAssocID="{0AD203EB-6E4C-4E43-A455-568A4C4EFAF9}" presName="arrow" presStyleLbl="bgShp" presStyleIdx="0" presStyleCnt="1"/>
      <dgm:spPr/>
      <dgm:t>
        <a:bodyPr/>
        <a:lstStyle/>
        <a:p>
          <a:endParaRPr lang="en-US"/>
        </a:p>
      </dgm:t>
    </dgm:pt>
    <dgm:pt modelId="{3271DFBB-8058-974B-9175-EAAD9742F384}" type="pres">
      <dgm:prSet presAssocID="{0AD203EB-6E4C-4E43-A455-568A4C4EFAF9}" presName="linearProcess" presStyleCnt="0"/>
      <dgm:spPr/>
      <dgm:t>
        <a:bodyPr/>
        <a:lstStyle/>
        <a:p>
          <a:endParaRPr lang="en-US"/>
        </a:p>
      </dgm:t>
    </dgm:pt>
    <dgm:pt modelId="{B3B0CA1E-60CE-DA4F-B1B0-0243A4420D41}" type="pres">
      <dgm:prSet presAssocID="{91571854-8A45-444D-97F2-C82E62F94639}" presName="textNode" presStyleLbl="node1" presStyleIdx="0" presStyleCnt="3">
        <dgm:presLayoutVars>
          <dgm:bulletEnabled val="1"/>
        </dgm:presLayoutVars>
      </dgm:prSet>
      <dgm:spPr/>
      <dgm:t>
        <a:bodyPr/>
        <a:lstStyle/>
        <a:p>
          <a:endParaRPr lang="en-US"/>
        </a:p>
      </dgm:t>
    </dgm:pt>
    <dgm:pt modelId="{76DC50A8-E597-3844-A8D0-528F96EB70DC}" type="pres">
      <dgm:prSet presAssocID="{E3024C0B-1683-7F49-860D-16001CFC32F2}" presName="sibTrans" presStyleCnt="0"/>
      <dgm:spPr/>
      <dgm:t>
        <a:bodyPr/>
        <a:lstStyle/>
        <a:p>
          <a:endParaRPr lang="en-US"/>
        </a:p>
      </dgm:t>
    </dgm:pt>
    <dgm:pt modelId="{04A0C686-966A-CF43-9E58-98664B767484}" type="pres">
      <dgm:prSet presAssocID="{D4CFE541-6FCD-154A-8784-985905E3ABD3}" presName="textNode" presStyleLbl="node1" presStyleIdx="1" presStyleCnt="3">
        <dgm:presLayoutVars>
          <dgm:bulletEnabled val="1"/>
        </dgm:presLayoutVars>
      </dgm:prSet>
      <dgm:spPr/>
      <dgm:t>
        <a:bodyPr/>
        <a:lstStyle/>
        <a:p>
          <a:endParaRPr lang="en-US"/>
        </a:p>
      </dgm:t>
    </dgm:pt>
    <dgm:pt modelId="{CAAD1F41-CBAB-FC4E-A5B2-156B5659A392}" type="pres">
      <dgm:prSet presAssocID="{71A23B03-8C90-0942-84F2-AA75832D1D64}" presName="sibTrans" presStyleCnt="0"/>
      <dgm:spPr/>
      <dgm:t>
        <a:bodyPr/>
        <a:lstStyle/>
        <a:p>
          <a:endParaRPr lang="en-US"/>
        </a:p>
      </dgm:t>
    </dgm:pt>
    <dgm:pt modelId="{6EE53969-8FF1-F547-A521-EE83B14FC79C}" type="pres">
      <dgm:prSet presAssocID="{587E371B-0814-F84E-9EE9-78C3F2C8053A}" presName="textNode" presStyleLbl="node1" presStyleIdx="2" presStyleCnt="3">
        <dgm:presLayoutVars>
          <dgm:bulletEnabled val="1"/>
        </dgm:presLayoutVars>
      </dgm:prSet>
      <dgm:spPr/>
      <dgm:t>
        <a:bodyPr/>
        <a:lstStyle/>
        <a:p>
          <a:endParaRPr lang="en-US"/>
        </a:p>
      </dgm:t>
    </dgm:pt>
  </dgm:ptLst>
  <dgm:cxnLst>
    <dgm:cxn modelId="{F868AF82-0583-6340-824E-CA745B0F2E76}" srcId="{0AD203EB-6E4C-4E43-A455-568A4C4EFAF9}" destId="{587E371B-0814-F84E-9EE9-78C3F2C8053A}" srcOrd="2" destOrd="0" parTransId="{D1B3474F-4949-A343-B977-9E5AFFDEDF4A}" sibTransId="{04529AD5-1076-0946-8CCD-22E712D26101}"/>
    <dgm:cxn modelId="{98572778-8E43-0046-9780-B2AE6FF2DEBB}" type="presOf" srcId="{91571854-8A45-444D-97F2-C82E62F94639}" destId="{B3B0CA1E-60CE-DA4F-B1B0-0243A4420D41}" srcOrd="0" destOrd="0" presId="urn:microsoft.com/office/officeart/2005/8/layout/hProcess9"/>
    <dgm:cxn modelId="{D66EE8B0-BBBB-9142-AA52-60967430038F}" srcId="{0AD203EB-6E4C-4E43-A455-568A4C4EFAF9}" destId="{91571854-8A45-444D-97F2-C82E62F94639}" srcOrd="0" destOrd="0" parTransId="{36F6CEDB-E499-A249-852F-B0655D55D4B2}" sibTransId="{E3024C0B-1683-7F49-860D-16001CFC32F2}"/>
    <dgm:cxn modelId="{7D3C064D-9B3E-D944-846D-459673B7B9BE}" srcId="{0AD203EB-6E4C-4E43-A455-568A4C4EFAF9}" destId="{D4CFE541-6FCD-154A-8784-985905E3ABD3}" srcOrd="1" destOrd="0" parTransId="{7FAEC0D1-9F11-4E42-8131-00E0905B7411}" sibTransId="{71A23B03-8C90-0942-84F2-AA75832D1D64}"/>
    <dgm:cxn modelId="{7220A4FB-9F76-784E-893C-9D4B9430B701}" type="presOf" srcId="{D4CFE541-6FCD-154A-8784-985905E3ABD3}" destId="{04A0C686-966A-CF43-9E58-98664B767484}" srcOrd="0" destOrd="0" presId="urn:microsoft.com/office/officeart/2005/8/layout/hProcess9"/>
    <dgm:cxn modelId="{1810DF6C-A657-2140-B1AE-90764037DCC1}" type="presOf" srcId="{0AD203EB-6E4C-4E43-A455-568A4C4EFAF9}" destId="{76F7B7DD-0667-1449-9AAA-4058D0FBB57F}" srcOrd="0" destOrd="0" presId="urn:microsoft.com/office/officeart/2005/8/layout/hProcess9"/>
    <dgm:cxn modelId="{0E171AE0-9C1C-EA49-A8E9-3060DDD5DA82}" type="presOf" srcId="{587E371B-0814-F84E-9EE9-78C3F2C8053A}" destId="{6EE53969-8FF1-F547-A521-EE83B14FC79C}" srcOrd="0" destOrd="0" presId="urn:microsoft.com/office/officeart/2005/8/layout/hProcess9"/>
    <dgm:cxn modelId="{8F47592B-C922-9246-9941-97DD457F5BF0}" type="presParOf" srcId="{76F7B7DD-0667-1449-9AAA-4058D0FBB57F}" destId="{D70707BB-F23C-8442-A6BA-4A65BAFE1893}" srcOrd="0" destOrd="0" presId="urn:microsoft.com/office/officeart/2005/8/layout/hProcess9"/>
    <dgm:cxn modelId="{FF3BE3E9-EE25-E141-906D-6D134DC09292}" type="presParOf" srcId="{76F7B7DD-0667-1449-9AAA-4058D0FBB57F}" destId="{3271DFBB-8058-974B-9175-EAAD9742F384}" srcOrd="1" destOrd="0" presId="urn:microsoft.com/office/officeart/2005/8/layout/hProcess9"/>
    <dgm:cxn modelId="{209F4E8F-DB55-404A-8EA0-3D52B61E3B2E}" type="presParOf" srcId="{3271DFBB-8058-974B-9175-EAAD9742F384}" destId="{B3B0CA1E-60CE-DA4F-B1B0-0243A4420D41}" srcOrd="0" destOrd="0" presId="urn:microsoft.com/office/officeart/2005/8/layout/hProcess9"/>
    <dgm:cxn modelId="{97CACD5B-7EA8-7241-85C6-6F09CDB7BEA4}" type="presParOf" srcId="{3271DFBB-8058-974B-9175-EAAD9742F384}" destId="{76DC50A8-E597-3844-A8D0-528F96EB70DC}" srcOrd="1" destOrd="0" presId="urn:microsoft.com/office/officeart/2005/8/layout/hProcess9"/>
    <dgm:cxn modelId="{CCADDC4A-5333-194A-A613-52593DBCE796}" type="presParOf" srcId="{3271DFBB-8058-974B-9175-EAAD9742F384}" destId="{04A0C686-966A-CF43-9E58-98664B767484}" srcOrd="2" destOrd="0" presId="urn:microsoft.com/office/officeart/2005/8/layout/hProcess9"/>
    <dgm:cxn modelId="{60B0C116-94AD-F640-B46D-E245BC367F67}" type="presParOf" srcId="{3271DFBB-8058-974B-9175-EAAD9742F384}" destId="{CAAD1F41-CBAB-FC4E-A5B2-156B5659A392}" srcOrd="3" destOrd="0" presId="urn:microsoft.com/office/officeart/2005/8/layout/hProcess9"/>
    <dgm:cxn modelId="{BFC32A57-A9DE-ED45-851A-C146E0DEBC69}" type="presParOf" srcId="{3271DFBB-8058-974B-9175-EAAD9742F384}" destId="{6EE53969-8FF1-F547-A521-EE83B14FC7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707BB-F23C-8442-A6BA-4A65BAFE1893}">
      <dsp:nvSpPr>
        <dsp:cNvPr id="0" name=""/>
        <dsp:cNvSpPr/>
      </dsp:nvSpPr>
      <dsp:spPr>
        <a:xfrm>
          <a:off x="637292" y="0"/>
          <a:ext cx="7222653" cy="47495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0CA1E-60CE-DA4F-B1B0-0243A4420D41}">
      <dsp:nvSpPr>
        <dsp:cNvPr id="0" name=""/>
        <dsp:cNvSpPr/>
      </dsp:nvSpPr>
      <dsp:spPr>
        <a:xfrm>
          <a:off x="883" y="1424871"/>
          <a:ext cx="2627138"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1242"/>
            </a:spcAft>
          </a:pPr>
          <a:r>
            <a:rPr lang="en-US" sz="2800" u="sng" kern="1200" dirty="0" smtClean="0"/>
            <a:t>Summary</a:t>
          </a:r>
        </a:p>
        <a:p>
          <a:pPr lvl="0" algn="ctr" defTabSz="1244600">
            <a:lnSpc>
              <a:spcPct val="90000"/>
            </a:lnSpc>
            <a:spcBef>
              <a:spcPct val="0"/>
            </a:spcBef>
            <a:spcAft>
              <a:spcPct val="35000"/>
            </a:spcAft>
          </a:pPr>
          <a:r>
            <a:rPr lang="en-US" sz="2800" kern="1200" dirty="0" smtClean="0"/>
            <a:t>Broad overview of main ideas</a:t>
          </a:r>
          <a:endParaRPr lang="en-US" sz="2800" kern="1200" dirty="0"/>
        </a:p>
      </dsp:txBody>
      <dsp:txXfrm>
        <a:off x="93625" y="1517613"/>
        <a:ext cx="2441654" cy="1714344"/>
      </dsp:txXfrm>
    </dsp:sp>
    <dsp:sp modelId="{04A0C686-966A-CF43-9E58-98664B767484}">
      <dsp:nvSpPr>
        <dsp:cNvPr id="0" name=""/>
        <dsp:cNvSpPr/>
      </dsp:nvSpPr>
      <dsp:spPr>
        <a:xfrm>
          <a:off x="2935050" y="1424871"/>
          <a:ext cx="2627138"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Paraphrase</a:t>
          </a:r>
        </a:p>
        <a:p>
          <a:pPr lvl="0" algn="ctr" defTabSz="1244600">
            <a:lnSpc>
              <a:spcPct val="90000"/>
            </a:lnSpc>
            <a:spcBef>
              <a:spcPct val="0"/>
            </a:spcBef>
            <a:spcAft>
              <a:spcPct val="35000"/>
            </a:spcAft>
          </a:pPr>
          <a:r>
            <a:rPr lang="en-US" sz="2100" kern="1200" dirty="0" smtClean="0"/>
            <a:t>Specific passage restated using different language</a:t>
          </a:r>
          <a:endParaRPr lang="en-US" sz="2100" kern="1200" dirty="0"/>
        </a:p>
      </dsp:txBody>
      <dsp:txXfrm>
        <a:off x="3027792" y="1517613"/>
        <a:ext cx="2441654" cy="1714344"/>
      </dsp:txXfrm>
    </dsp:sp>
    <dsp:sp modelId="{6EE53969-8FF1-F547-A521-EE83B14FC79C}">
      <dsp:nvSpPr>
        <dsp:cNvPr id="0" name=""/>
        <dsp:cNvSpPr/>
      </dsp:nvSpPr>
      <dsp:spPr>
        <a:xfrm>
          <a:off x="5869217" y="1424871"/>
          <a:ext cx="2627138"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Direct Quote</a:t>
          </a:r>
        </a:p>
        <a:p>
          <a:pPr lvl="0" algn="ctr" defTabSz="1244600">
            <a:lnSpc>
              <a:spcPct val="90000"/>
            </a:lnSpc>
            <a:spcBef>
              <a:spcPct val="0"/>
            </a:spcBef>
            <a:spcAft>
              <a:spcPct val="35000"/>
            </a:spcAft>
          </a:pPr>
          <a:r>
            <a:rPr lang="en-US" sz="2600" kern="1200" dirty="0" smtClean="0"/>
            <a:t>Single passage repeated word for word </a:t>
          </a:r>
          <a:endParaRPr lang="en-US" sz="2600" kern="1200" dirty="0"/>
        </a:p>
      </dsp:txBody>
      <dsp:txXfrm>
        <a:off x="5961959" y="1517613"/>
        <a:ext cx="2441654" cy="171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27BD7-91FC-4ACC-91D6-2723DEFBA307}" type="datetimeFigureOut">
              <a:rPr lang="en-US" smtClean="0"/>
              <a:pPr/>
              <a:t>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8DBFE-0BC6-48B5-A770-5C7B6644B9C3}" type="slidenum">
              <a:rPr lang="en-US" smtClean="0"/>
              <a:pPr/>
              <a:t>‹#›</a:t>
            </a:fld>
            <a:endParaRPr lang="en-US"/>
          </a:p>
        </p:txBody>
      </p:sp>
    </p:spTree>
    <p:extLst>
      <p:ext uri="{BB962C8B-B14F-4D97-AF65-F5344CB8AC3E}">
        <p14:creationId xmlns:p14="http://schemas.microsoft.com/office/powerpoint/2010/main" val="15224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=F26eQaqwBdg</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a:t>
            </a:fld>
            <a:endParaRPr lang="en-US"/>
          </a:p>
        </p:txBody>
      </p:sp>
    </p:spTree>
    <p:extLst>
      <p:ext uri="{BB962C8B-B14F-4D97-AF65-F5344CB8AC3E}">
        <p14:creationId xmlns:p14="http://schemas.microsoft.com/office/powerpoint/2010/main" val="145511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19</a:t>
            </a:fld>
            <a:endParaRPr lang="en-US"/>
          </a:p>
        </p:txBody>
      </p:sp>
    </p:spTree>
    <p:extLst>
      <p:ext uri="{BB962C8B-B14F-4D97-AF65-F5344CB8AC3E}">
        <p14:creationId xmlns:p14="http://schemas.microsoft.com/office/powerpoint/2010/main" val="286260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APA and MLA you should:</a:t>
            </a:r>
          </a:p>
          <a:p>
            <a:pPr lvl="1"/>
            <a:r>
              <a:rPr lang="en-US" dirty="0" smtClean="0"/>
              <a:t>Place the text you are quoting in “quotation marks”</a:t>
            </a:r>
          </a:p>
          <a:p>
            <a:pPr lvl="1"/>
            <a:r>
              <a:rPr lang="en-US" dirty="0" smtClean="0"/>
              <a:t>Provide the Author’s last name</a:t>
            </a:r>
          </a:p>
          <a:p>
            <a:pPr lvl="1"/>
            <a:r>
              <a:rPr lang="en-US" dirty="0" smtClean="0"/>
              <a:t>Provide the page number if available</a:t>
            </a:r>
          </a:p>
          <a:p>
            <a:pPr lvl="1"/>
            <a:r>
              <a:rPr lang="en-US" dirty="0" smtClean="0"/>
              <a:t>Include a phrase that introduces the text:</a:t>
            </a:r>
          </a:p>
          <a:p>
            <a:pPr lvl="2"/>
            <a:r>
              <a:rPr lang="en-US" dirty="0" smtClean="0"/>
              <a:t>MLA: Smith notes that citing is “an important aspect of academic writing” (4).</a:t>
            </a:r>
          </a:p>
          <a:p>
            <a:pPr lvl="2"/>
            <a:r>
              <a:rPr lang="en-US" dirty="0" smtClean="0"/>
              <a:t>APA: Smith (2013) notes that citing is “an important aspect of academic writing” (p. 4).</a:t>
            </a:r>
          </a:p>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22</a:t>
            </a:fld>
            <a:endParaRPr lang="en-US"/>
          </a:p>
        </p:txBody>
      </p:sp>
    </p:spTree>
    <p:extLst>
      <p:ext uri="{BB962C8B-B14F-4D97-AF65-F5344CB8AC3E}">
        <p14:creationId xmlns:p14="http://schemas.microsoft.com/office/powerpoint/2010/main" val="94334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24</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25</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28</a:t>
            </a:fld>
            <a:endParaRPr lang="en-US"/>
          </a:p>
        </p:txBody>
      </p:sp>
    </p:spTree>
    <p:extLst>
      <p:ext uri="{BB962C8B-B14F-4D97-AF65-F5344CB8AC3E}">
        <p14:creationId xmlns:p14="http://schemas.microsoft.com/office/powerpoint/2010/main" val="268704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30</a:t>
            </a:fld>
            <a:endParaRPr lang="en-US"/>
          </a:p>
        </p:txBody>
      </p:sp>
    </p:spTree>
    <p:extLst>
      <p:ext uri="{BB962C8B-B14F-4D97-AF65-F5344CB8AC3E}">
        <p14:creationId xmlns:p14="http://schemas.microsoft.com/office/powerpoint/2010/main" val="396991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bottom line</a:t>
            </a:r>
            <a:endParaRPr lang="en-US" dirty="0" smtClean="0"/>
          </a:p>
          <a:p>
            <a:r>
              <a:rPr lang="en-US" dirty="0" smtClean="0"/>
              <a:t>With</a:t>
            </a:r>
            <a:r>
              <a:rPr lang="en-US" baseline="0" dirty="0" smtClean="0"/>
              <a:t> the last bullet: mention that students should ask their prof, use reference books/websites, COME TO THE WRITING CENTER!!!</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38</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39</a:t>
            </a:fld>
            <a:endParaRPr lang="en-US"/>
          </a:p>
        </p:txBody>
      </p:sp>
    </p:spTree>
    <p:extLst>
      <p:ext uri="{BB962C8B-B14F-4D97-AF65-F5344CB8AC3E}">
        <p14:creationId xmlns:p14="http://schemas.microsoft.com/office/powerpoint/2010/main" val="873849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them to the hand out and list of typical curve-balls to watch out for, then use Diana</a:t>
            </a:r>
            <a:r>
              <a:rPr lang="en-US" baseline="0" dirty="0" smtClean="0"/>
              <a:t> Hacker to demonstrate how to find answers.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40</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Credibility: it is good to use other sources to support your ideas and points, and you need to cite</a:t>
            </a:r>
            <a:r>
              <a:rPr lang="en-US" baseline="0" dirty="0" smtClean="0"/>
              <a:t> them to show your reader where the information came from and to credit and honor the work of others.</a:t>
            </a:r>
          </a:p>
          <a:p>
            <a:pPr marL="171450" indent="-171450">
              <a:buFontTx/>
              <a:buChar char="-"/>
            </a:pPr>
            <a:r>
              <a:rPr lang="en-US" baseline="0" dirty="0" smtClean="0"/>
              <a:t>When a reader can see where your ideas have come from or what other scholars have supported your ideas they can connect your ideas to a larger discussion and they can find additional information about the topic from your sources.</a:t>
            </a:r>
          </a:p>
          <a:p>
            <a:pPr marL="171450" indent="-171450">
              <a:buFontTx/>
              <a:buChar char="-"/>
            </a:pPr>
            <a:r>
              <a:rPr lang="en-US" baseline="0" dirty="0" smtClean="0"/>
              <a:t>Making it clear what is coming from you is important for your reader to know what you have created.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a:t>
            </a:fld>
            <a:endParaRPr lang="en-US"/>
          </a:p>
        </p:txBody>
      </p:sp>
    </p:spTree>
    <p:extLst>
      <p:ext uri="{BB962C8B-B14F-4D97-AF65-F5344CB8AC3E}">
        <p14:creationId xmlns:p14="http://schemas.microsoft.com/office/powerpoint/2010/main" val="125357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A reference to a book, an article, a Web page, or another source that provides enough information about the source to allow a reader to retrieve it. Citations in a paper must be given in a standard format (such as MLA, APA, </a:t>
            </a:r>
            <a:r>
              <a:rPr lang="en-US" i="1" dirty="0" smtClean="0"/>
              <a:t>Chicago</a:t>
            </a:r>
            <a:r>
              <a:rPr lang="en-US" dirty="0" smtClean="0"/>
              <a:t>, or CSE), depending on the discipline in which the paper is written (Hacker &amp; </a:t>
            </a:r>
            <a:r>
              <a:rPr lang="en-US" dirty="0" err="1" smtClean="0"/>
              <a:t>Fister</a:t>
            </a:r>
            <a:r>
              <a:rPr lang="en-US" dirty="0" smtClean="0"/>
              <a:t>, 2010).  </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Mention</a:t>
            </a:r>
            <a:r>
              <a:rPr lang="en-US" baseline="0" dirty="0" smtClean="0"/>
              <a:t> that there are several different styles of formatting, we’ll be discussing and using examples from the two most common MLA and APA. </a:t>
            </a:r>
            <a:endParaRPr lang="en-US"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5</a:t>
            </a:fld>
            <a:endParaRPr lang="en-US"/>
          </a:p>
        </p:txBody>
      </p:sp>
    </p:spTree>
    <p:extLst>
      <p:ext uri="{BB962C8B-B14F-4D97-AF65-F5344CB8AC3E}">
        <p14:creationId xmlns:p14="http://schemas.microsoft.com/office/powerpoint/2010/main" val="250405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to bring book of funny quotes to use for all quoting – this will simplify citation as well.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7</a:t>
            </a:fld>
            <a:endParaRPr lang="en-US"/>
          </a:p>
        </p:txBody>
      </p:sp>
    </p:spTree>
    <p:extLst>
      <p:ext uri="{BB962C8B-B14F-4D97-AF65-F5344CB8AC3E}">
        <p14:creationId xmlns:p14="http://schemas.microsoft.com/office/powerpoint/2010/main" val="347540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to refer</a:t>
            </a:r>
            <a:r>
              <a:rPr lang="en-US" baseline="0" dirty="0" smtClean="0"/>
              <a:t> back to the reasons why we cite (contextualize why this matters).</a:t>
            </a:r>
          </a:p>
          <a:p>
            <a:r>
              <a:rPr lang="en-US" baseline="0" dirty="0" smtClean="0"/>
              <a:t>Refer them to handout.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9</a:t>
            </a:fld>
            <a:endParaRPr lang="en-US"/>
          </a:p>
        </p:txBody>
      </p:sp>
    </p:spTree>
    <p:extLst>
      <p:ext uri="{BB962C8B-B14F-4D97-AF65-F5344CB8AC3E}">
        <p14:creationId xmlns:p14="http://schemas.microsoft.com/office/powerpoint/2010/main" val="388056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ebooks.bfwpub.com</a:t>
            </a:r>
            <a:r>
              <a:rPr lang="en-US" dirty="0" smtClean="0"/>
              <a:t>/smhandbook7e.php</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10</a:t>
            </a:fld>
            <a:endParaRPr lang="en-US"/>
          </a:p>
        </p:txBody>
      </p:sp>
    </p:spTree>
    <p:extLst>
      <p:ext uri="{BB962C8B-B14F-4D97-AF65-F5344CB8AC3E}">
        <p14:creationId xmlns:p14="http://schemas.microsoft.com/office/powerpoint/2010/main" val="125498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11</a:t>
            </a:fld>
            <a:endParaRPr lang="en-US"/>
          </a:p>
        </p:txBody>
      </p:sp>
    </p:spTree>
    <p:extLst>
      <p:ext uri="{BB962C8B-B14F-4D97-AF65-F5344CB8AC3E}">
        <p14:creationId xmlns:p14="http://schemas.microsoft.com/office/powerpoint/2010/main" val="297461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true only the first time you cite, you don’t need to rename them and the text again and again.  Also, sometimes you will want to incorporate passages without providing all this info -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17</a:t>
            </a:fld>
            <a:endParaRPr lang="en-US"/>
          </a:p>
        </p:txBody>
      </p:sp>
    </p:spTree>
    <p:extLst>
      <p:ext uri="{BB962C8B-B14F-4D97-AF65-F5344CB8AC3E}">
        <p14:creationId xmlns:p14="http://schemas.microsoft.com/office/powerpoint/2010/main" val="273359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18</a:t>
            </a:fld>
            <a:endParaRPr lang="en-US"/>
          </a:p>
        </p:txBody>
      </p:sp>
    </p:spTree>
    <p:extLst>
      <p:ext uri="{BB962C8B-B14F-4D97-AF65-F5344CB8AC3E}">
        <p14:creationId xmlns:p14="http://schemas.microsoft.com/office/powerpoint/2010/main" val="286260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lstStyle>
            <a:lvl1pPr marL="0" indent="0" algn="ctr">
              <a:buNone/>
              <a:defRPr>
                <a:solidFill>
                  <a:schemeClr val="bg1"/>
                </a:solidFill>
                <a:latin typeface="Futura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DePaul logo PRIMARY configuration Cream.png"/>
          <p:cNvPicPr>
            <a:picLocks noChangeAspect="1"/>
          </p:cNvPicPr>
          <p:nvPr/>
        </p:nvPicPr>
        <p:blipFill>
          <a:blip r:embed="rId2" cstate="print"/>
          <a:stretch>
            <a:fillRect/>
          </a:stretch>
        </p:blipFill>
        <p:spPr>
          <a:xfrm>
            <a:off x="304800" y="5715000"/>
            <a:ext cx="2602997" cy="341377"/>
          </a:xfrm>
          <a:prstGeom prst="rect">
            <a:avLst/>
          </a:prstGeom>
        </p:spPr>
      </p:pic>
      <p:pic>
        <p:nvPicPr>
          <p:cNvPr id="9" name="Picture 8" descr="CMWRLargeSquareCorners.png"/>
          <p:cNvPicPr>
            <a:picLocks noChangeAspect="1"/>
          </p:cNvPicPr>
          <p:nvPr/>
        </p:nvPicPr>
        <p:blipFill>
          <a:blip r:embed="rId3" cstate="print"/>
          <a:stretch>
            <a:fillRect/>
          </a:stretch>
        </p:blipFill>
        <p:spPr>
          <a:xfrm>
            <a:off x="5334000" y="5168590"/>
            <a:ext cx="3581400" cy="1427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2" name="Picture 11"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8" name="Picture 7"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231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1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ctr" defTabSz="914400" rtl="0" eaLnBrk="1" latinLnBrk="0" hangingPunct="1">
        <a:spcBef>
          <a:spcPct val="0"/>
        </a:spcBef>
        <a:buNone/>
        <a:defRPr sz="4400" kern="1200">
          <a:solidFill>
            <a:schemeClr val="bg1"/>
          </a:solidFill>
          <a:latin typeface="Futura Std Condensed ExtB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Futura Std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Futura Std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Futura Std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26eQaqwBd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71791" y="5539264"/>
            <a:ext cx="367148" cy="369332"/>
          </a:xfrm>
          <a:prstGeom prst="rect">
            <a:avLst/>
          </a:prstGeom>
          <a:solidFill>
            <a:srgbClr val="4B515B"/>
          </a:solidFill>
        </p:spPr>
        <p:txBody>
          <a:bodyPr wrap="square" rtlCol="0">
            <a:spAutoFit/>
          </a:bodyPr>
          <a:lstStyle/>
          <a:p>
            <a:endParaRPr lang="en-US" dirty="0">
              <a:solidFill>
                <a:srgbClr val="4B515B"/>
              </a:solidFill>
            </a:endParaRPr>
          </a:p>
        </p:txBody>
      </p:sp>
      <p:pic>
        <p:nvPicPr>
          <p:cNvPr id="9" name="Picture Placeholder 8"/>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57200" y="-100628"/>
            <a:ext cx="8222976" cy="7111028"/>
          </a:xfrm>
        </p:spPr>
      </p:pic>
      <p:sp>
        <p:nvSpPr>
          <p:cNvPr id="10" name="TextBox 9"/>
          <p:cNvSpPr txBox="1"/>
          <p:nvPr/>
        </p:nvSpPr>
        <p:spPr>
          <a:xfrm>
            <a:off x="8855365" y="4800600"/>
            <a:ext cx="244766" cy="369332"/>
          </a:xfrm>
          <a:prstGeom prst="rect">
            <a:avLst/>
          </a:prstGeom>
          <a:noFill/>
        </p:spPr>
        <p:txBody>
          <a:bodyPr wrap="square" rtlCol="0">
            <a:spAutoFit/>
          </a:bodyPr>
          <a:lstStyle/>
          <a:p>
            <a:endParaRPr lang="en-US" dirty="0"/>
          </a:p>
        </p:txBody>
      </p:sp>
      <p:sp>
        <p:nvSpPr>
          <p:cNvPr id="5" name="TextBox 4"/>
          <p:cNvSpPr txBox="1"/>
          <p:nvPr/>
        </p:nvSpPr>
        <p:spPr>
          <a:xfrm>
            <a:off x="8681139" y="6248400"/>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6" name="TextBox 5"/>
          <p:cNvSpPr txBox="1"/>
          <p:nvPr/>
        </p:nvSpPr>
        <p:spPr>
          <a:xfrm>
            <a:off x="8681139" y="5879068"/>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7" name="TextBox 6"/>
          <p:cNvSpPr txBox="1"/>
          <p:nvPr/>
        </p:nvSpPr>
        <p:spPr>
          <a:xfrm>
            <a:off x="8681139" y="5169932"/>
            <a:ext cx="367148" cy="369332"/>
          </a:xfrm>
          <a:prstGeom prst="rect">
            <a:avLst/>
          </a:prstGeom>
          <a:solidFill>
            <a:srgbClr val="4B515B"/>
          </a:solidFill>
        </p:spPr>
        <p:txBody>
          <a:bodyPr wrap="square" rtlCol="0">
            <a:spAutoFit/>
          </a:bodyPr>
          <a:lstStyle/>
          <a:p>
            <a:endParaRPr lang="en-US" dirty="0">
              <a:solidFill>
                <a:srgbClr val="4B515B"/>
              </a:solidFill>
            </a:endParaRPr>
          </a:p>
        </p:txBody>
      </p:sp>
    </p:spTree>
    <p:extLst>
      <p:ext uri="{BB962C8B-B14F-4D97-AF65-F5344CB8AC3E}">
        <p14:creationId xmlns:p14="http://schemas.microsoft.com/office/powerpoint/2010/main" val="3264332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74638"/>
            <a:ext cx="1295400" cy="42211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sp>
        <p:nvSpPr>
          <p:cNvPr id="4" name="AutoShape 2" descr="http://www.google.com/url?sa=i&amp;source=images&amp;cd=&amp;docid=xfQsoCqfEuHQKM&amp;tbnid=ApT6UdhcVWB0-M:&amp;ved=0CAUQjBwwAA&amp;url=http%3A%2F%2Fwww.old.li.suu.edu%2Flibrary%2FGUIDES%2FClassGuides%2Farticle.png&amp;ei=nVdMUr6eGMPmrQHg74CACg&amp;psig=AFQjCNFAnWc-RdE0bQuwk_TtQ_pke6j-8Q&amp;ust=138082127744786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832" t="902" r="8542" b="42287"/>
          <a:stretch/>
        </p:blipFill>
        <p:spPr>
          <a:xfrm>
            <a:off x="2667001" y="1662071"/>
            <a:ext cx="4474882" cy="3896048"/>
          </a:xfrm>
          <a:prstGeom prst="rect">
            <a:avLst/>
          </a:prstGeom>
        </p:spPr>
      </p:pic>
      <p:pic>
        <p:nvPicPr>
          <p:cNvPr id="6" name="Picture 5"/>
          <p:cNvPicPr>
            <a:picLocks noChangeAspect="1"/>
          </p:cNvPicPr>
          <p:nvPr/>
        </p:nvPicPr>
        <p:blipFill rotWithShape="1">
          <a:blip r:embed="rId4"/>
          <a:srcRect l="12652" t="32302" r="6061" b="26086"/>
          <a:stretch/>
        </p:blipFill>
        <p:spPr>
          <a:xfrm>
            <a:off x="2548" y="0"/>
            <a:ext cx="4029161" cy="2853744"/>
          </a:xfrm>
          <a:prstGeom prst="rect">
            <a:avLst/>
          </a:prstGeom>
        </p:spPr>
      </p:pic>
      <p:sp>
        <p:nvSpPr>
          <p:cNvPr id="7" name="Right Arrow 6"/>
          <p:cNvSpPr/>
          <p:nvPr/>
        </p:nvSpPr>
        <p:spPr>
          <a:xfrm rot="2974354">
            <a:off x="613943" y="3106615"/>
            <a:ext cx="3197081" cy="86689"/>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6934200" y="2209800"/>
            <a:ext cx="228600" cy="2819400"/>
          </a:xfrm>
          <a:prstGeom prst="rect">
            <a:avLst/>
          </a:prstGeom>
          <a:solidFill>
            <a:schemeClr val="bg1"/>
          </a:solidFill>
          <a:ln>
            <a:solidFill>
              <a:schemeClr val="bg1"/>
            </a:solidFill>
          </a:ln>
        </p:spPr>
        <p:txBody>
          <a:bodyPr wrap="square" rtlCol="0">
            <a:spAutoFit/>
          </a:bodyPr>
          <a:lstStyle/>
          <a:p>
            <a:endParaRPr lang="en-US" dirty="0"/>
          </a:p>
        </p:txBody>
      </p:sp>
      <p:sp>
        <p:nvSpPr>
          <p:cNvPr id="10" name="TextBox 9"/>
          <p:cNvSpPr txBox="1"/>
          <p:nvPr/>
        </p:nvSpPr>
        <p:spPr>
          <a:xfrm>
            <a:off x="228600" y="6400800"/>
            <a:ext cx="5334000" cy="276999"/>
          </a:xfrm>
          <a:prstGeom prst="rect">
            <a:avLst/>
          </a:prstGeom>
          <a:noFill/>
        </p:spPr>
        <p:txBody>
          <a:bodyPr wrap="square" rtlCol="0">
            <a:spAutoFit/>
          </a:bodyPr>
          <a:lstStyle/>
          <a:p>
            <a:r>
              <a:rPr lang="en-US" sz="1200" dirty="0" smtClean="0"/>
              <a:t>Image from: http</a:t>
            </a:r>
            <a:r>
              <a:rPr lang="en-US" sz="1200" dirty="0"/>
              <a:t>://</a:t>
            </a:r>
            <a:r>
              <a:rPr lang="en-US" sz="1200" dirty="0" err="1"/>
              <a:t>ebooks.bfwpub.com</a:t>
            </a:r>
            <a:r>
              <a:rPr lang="en-US" sz="1200" dirty="0"/>
              <a:t>/smhandbook7e.php</a:t>
            </a:r>
          </a:p>
        </p:txBody>
      </p:sp>
    </p:spTree>
    <p:extLst>
      <p:ext uri="{BB962C8B-B14F-4D97-AF65-F5344CB8AC3E}">
        <p14:creationId xmlns:p14="http://schemas.microsoft.com/office/powerpoint/2010/main" val="1007534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352425"/>
            <a:ext cx="1447800" cy="3962400"/>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90" t="55448" r="3939" b="2483"/>
          <a:stretch/>
        </p:blipFill>
        <p:spPr bwMode="auto">
          <a:xfrm>
            <a:off x="76200" y="76200"/>
            <a:ext cx="41814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56" t="4413" r="21973" b="36827"/>
          <a:stretch/>
        </p:blipFill>
        <p:spPr bwMode="auto">
          <a:xfrm>
            <a:off x="3581400" y="2266950"/>
            <a:ext cx="396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3353173">
            <a:off x="1147037" y="3924690"/>
            <a:ext cx="4226969" cy="45719"/>
          </a:xfrm>
          <a:prstGeom prst="rightArrow">
            <a:avLst/>
          </a:prstGeom>
          <a:solidFill>
            <a:srgbClr val="F7964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7471" y="6400800"/>
            <a:ext cx="4495800" cy="276999"/>
          </a:xfrm>
          <a:prstGeom prst="rect">
            <a:avLst/>
          </a:prstGeom>
          <a:noFill/>
        </p:spPr>
        <p:txBody>
          <a:bodyPr wrap="square" rtlCol="0">
            <a:spAutoFit/>
          </a:bodyPr>
          <a:lstStyle/>
          <a:p>
            <a:r>
              <a:rPr lang="en-US" sz="1200" dirty="0" smtClean="0"/>
              <a:t>Image from</a:t>
            </a:r>
            <a:r>
              <a:rPr lang="en-US" sz="1200" dirty="0"/>
              <a:t>: http://</a:t>
            </a:r>
            <a:r>
              <a:rPr lang="en-US" sz="1200" dirty="0" err="1"/>
              <a:t>ebooks.bfwpub.com</a:t>
            </a:r>
            <a:r>
              <a:rPr lang="en-US" sz="1200" dirty="0"/>
              <a:t>/smhandbook7e.php</a:t>
            </a:r>
          </a:p>
        </p:txBody>
      </p:sp>
    </p:spTree>
    <p:extLst>
      <p:ext uri="{BB962C8B-B14F-4D97-AF65-F5344CB8AC3E}">
        <p14:creationId xmlns:p14="http://schemas.microsoft.com/office/powerpoint/2010/main" val="4089692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90800"/>
            <a:ext cx="7772400" cy="1362075"/>
          </a:xfrm>
        </p:spPr>
        <p:txBody>
          <a:bodyPr>
            <a:normAutofit/>
          </a:bodyPr>
          <a:lstStyle/>
          <a:p>
            <a:pPr algn="ctr"/>
            <a:r>
              <a:rPr lang="en-US" dirty="0" smtClean="0">
                <a:solidFill>
                  <a:schemeClr val="accent1">
                    <a:lumMod val="60000"/>
                    <a:lumOff val="40000"/>
                  </a:schemeClr>
                </a:solidFill>
              </a:rPr>
              <a:t>Part I: In-Text Citations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098135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Your Text: Other Voices</a:t>
            </a:r>
            <a:endParaRPr lang="en-US"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4392150"/>
              </p:ext>
            </p:extLst>
          </p:nvPr>
        </p:nvGraphicFramePr>
        <p:xfrm>
          <a:off x="152400" y="1447800"/>
          <a:ext cx="8497239" cy="474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872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General Guidelines for Incorporating Sources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lvl="0"/>
            <a:endParaRPr lang="en-US" dirty="0" smtClean="0"/>
          </a:p>
          <a:p>
            <a:pPr lvl="0"/>
            <a:endParaRPr lang="en-US" dirty="0" smtClean="0">
              <a:solidFill>
                <a:srgbClr val="F79646"/>
              </a:solidFill>
            </a:endParaRPr>
          </a:p>
          <a:p>
            <a:pPr lvl="0"/>
            <a:r>
              <a:rPr lang="en-US" dirty="0" smtClean="0">
                <a:solidFill>
                  <a:srgbClr val="F79646"/>
                </a:solidFill>
              </a:rPr>
              <a:t>Introduce</a:t>
            </a:r>
            <a:r>
              <a:rPr lang="en-US" dirty="0" smtClean="0"/>
              <a:t> </a:t>
            </a:r>
            <a:r>
              <a:rPr lang="en-US" dirty="0"/>
              <a:t>the quote, paraphrase, or summary so that it </a:t>
            </a:r>
            <a:r>
              <a:rPr lang="en-US" dirty="0">
                <a:solidFill>
                  <a:srgbClr val="F79646"/>
                </a:solidFill>
              </a:rPr>
              <a:t>connects</a:t>
            </a:r>
            <a:r>
              <a:rPr lang="en-US" dirty="0"/>
              <a:t> to your ideas and lets us know where it comes from</a:t>
            </a:r>
            <a:r>
              <a:rPr lang="en-US" dirty="0" smtClean="0"/>
              <a:t>.</a:t>
            </a:r>
            <a:endParaRPr lang="en-US" dirty="0"/>
          </a:p>
        </p:txBody>
      </p:sp>
    </p:spTree>
    <p:extLst>
      <p:ext uri="{BB962C8B-B14F-4D97-AF65-F5344CB8AC3E}">
        <p14:creationId xmlns:p14="http://schemas.microsoft.com/office/powerpoint/2010/main" val="30743114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t>Some </a:t>
            </a:r>
            <a:r>
              <a:rPr lang="en-US" dirty="0">
                <a:solidFill>
                  <a:schemeClr val="accent6"/>
                </a:solidFill>
              </a:rPr>
              <a:t>common verbs </a:t>
            </a:r>
            <a:r>
              <a:rPr lang="en-US" dirty="0"/>
              <a:t>used </a:t>
            </a:r>
            <a:r>
              <a:rPr lang="en-US" dirty="0">
                <a:solidFill>
                  <a:srgbClr val="F79646"/>
                </a:solidFill>
              </a:rPr>
              <a:t>to introduce </a:t>
            </a:r>
            <a:r>
              <a:rPr lang="en-US" dirty="0"/>
              <a:t>quotes, paraphrases or summaries include: </a:t>
            </a:r>
            <a:endParaRPr lang="en-US" dirty="0" smtClean="0"/>
          </a:p>
          <a:p>
            <a:pPr lvl="0"/>
            <a:r>
              <a:rPr lang="en-US" i="1" dirty="0" smtClean="0"/>
              <a:t>claimed</a:t>
            </a:r>
            <a:r>
              <a:rPr lang="en-US" i="1" dirty="0"/>
              <a:t>, wrote, argued,</a:t>
            </a:r>
            <a:r>
              <a:rPr lang="en-US" dirty="0"/>
              <a:t> </a:t>
            </a:r>
            <a:r>
              <a:rPr lang="en-US" i="1" dirty="0"/>
              <a:t>contended, noted, stated, </a:t>
            </a:r>
            <a:r>
              <a:rPr lang="en-US" dirty="0"/>
              <a:t>and </a:t>
            </a:r>
            <a:r>
              <a:rPr lang="en-US" i="1" dirty="0"/>
              <a:t>found </a:t>
            </a:r>
            <a:r>
              <a:rPr lang="en-US" dirty="0" smtClean="0">
                <a:solidFill>
                  <a:srgbClr val="F79646"/>
                </a:solidFill>
              </a:rPr>
              <a:t>(APA </a:t>
            </a:r>
            <a:r>
              <a:rPr lang="en-US" dirty="0">
                <a:solidFill>
                  <a:srgbClr val="F79646"/>
                </a:solidFill>
              </a:rPr>
              <a:t>uses the past tense</a:t>
            </a:r>
            <a:r>
              <a:rPr lang="en-US" dirty="0" smtClean="0">
                <a:solidFill>
                  <a:srgbClr val="F79646"/>
                </a:solidFill>
              </a:rPr>
              <a:t>) </a:t>
            </a:r>
          </a:p>
          <a:p>
            <a:pPr lvl="0"/>
            <a:r>
              <a:rPr lang="en-US" dirty="0" smtClean="0"/>
              <a:t>OR, claims, writes, argues, contends, notes, states, and finds </a:t>
            </a:r>
            <a:r>
              <a:rPr lang="en-US" dirty="0" smtClean="0">
                <a:solidFill>
                  <a:srgbClr val="F79646"/>
                </a:solidFill>
              </a:rPr>
              <a:t>(MLA uses the present tense)</a:t>
            </a:r>
            <a:endParaRPr lang="en-US" dirty="0">
              <a:solidFill>
                <a:srgbClr val="F79646"/>
              </a:solidFill>
            </a:endParaRPr>
          </a:p>
          <a:p>
            <a:endParaRPr lang="en-US" dirty="0"/>
          </a:p>
        </p:txBody>
      </p:sp>
    </p:spTree>
    <p:extLst>
      <p:ext uri="{BB962C8B-B14F-4D97-AF65-F5344CB8AC3E}">
        <p14:creationId xmlns:p14="http://schemas.microsoft.com/office/powerpoint/2010/main" val="62639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dirty="0" smtClean="0">
                <a:solidFill>
                  <a:srgbClr val="F79646"/>
                </a:solidFill>
              </a:rPr>
              <a:t>Provide </a:t>
            </a:r>
            <a:r>
              <a:rPr lang="en-US" dirty="0"/>
              <a:t>an </a:t>
            </a:r>
            <a:r>
              <a:rPr lang="en-US" dirty="0">
                <a:solidFill>
                  <a:srgbClr val="F79646"/>
                </a:solidFill>
              </a:rPr>
              <a:t>in-text citation </a:t>
            </a:r>
            <a:r>
              <a:rPr lang="en-US" dirty="0"/>
              <a:t>at the end of the sentence. </a:t>
            </a:r>
          </a:p>
          <a:p>
            <a:endParaRPr lang="en-US" dirty="0"/>
          </a:p>
        </p:txBody>
      </p:sp>
    </p:spTree>
    <p:extLst>
      <p:ext uri="{BB962C8B-B14F-4D97-AF65-F5344CB8AC3E}">
        <p14:creationId xmlns:p14="http://schemas.microsoft.com/office/powerpoint/2010/main" val="37957021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Quote, Paraphrase, or Summary</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endParaRPr lang="en-US" dirty="0" smtClean="0"/>
          </a:p>
          <a:p>
            <a:pPr marL="0" indent="0">
              <a:buNone/>
            </a:pPr>
            <a:r>
              <a:rPr lang="en-US" dirty="0" smtClean="0"/>
              <a:t>Often you will want to </a:t>
            </a:r>
            <a:r>
              <a:rPr lang="en-US" dirty="0" smtClean="0">
                <a:solidFill>
                  <a:srgbClr val="F79646"/>
                </a:solidFill>
              </a:rPr>
              <a:t>introduce the author </a:t>
            </a:r>
            <a:r>
              <a:rPr lang="en-US" dirty="0" smtClean="0"/>
              <a:t>and his/her </a:t>
            </a:r>
            <a:r>
              <a:rPr lang="en-US" dirty="0" smtClean="0">
                <a:solidFill>
                  <a:srgbClr val="F79646"/>
                </a:solidFill>
              </a:rPr>
              <a:t>credentials</a:t>
            </a:r>
            <a:r>
              <a:rPr lang="en-US" dirty="0" smtClean="0"/>
              <a:t> as well as the </a:t>
            </a:r>
            <a:r>
              <a:rPr lang="en-US" dirty="0" smtClean="0">
                <a:solidFill>
                  <a:srgbClr val="F79646"/>
                </a:solidFill>
              </a:rPr>
              <a:t>title of the work</a:t>
            </a:r>
            <a:r>
              <a:rPr lang="en-US" dirty="0" smtClean="0"/>
              <a:t> you are quoting – this helps give your readers a reason to trust the credibility of the source.  </a:t>
            </a:r>
            <a:endParaRPr lang="en-US" dirty="0"/>
          </a:p>
        </p:txBody>
      </p:sp>
    </p:spTree>
    <p:extLst>
      <p:ext uri="{BB962C8B-B14F-4D97-AF65-F5344CB8AC3E}">
        <p14:creationId xmlns:p14="http://schemas.microsoft.com/office/powerpoint/2010/main" val="20262455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APA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a:t>
            </a:r>
            <a:r>
              <a:rPr lang="en-US" sz="2400" dirty="0" smtClean="0">
                <a:solidFill>
                  <a:srgbClr val="F79646"/>
                </a:solidFill>
              </a:rPr>
              <a:t>linguists</a:t>
            </a:r>
            <a:r>
              <a:rPr lang="en-US" sz="2400" dirty="0" smtClean="0"/>
              <a:t> </a:t>
            </a:r>
            <a:r>
              <a:rPr lang="en-US" sz="2400" dirty="0" smtClean="0">
                <a:solidFill>
                  <a:srgbClr val="F79646"/>
                </a:solidFill>
              </a:rPr>
              <a:t>Matsuda and Tardy (2008) </a:t>
            </a:r>
            <a:r>
              <a:rPr lang="en-US" sz="2400" dirty="0" smtClean="0"/>
              <a:t>stated that “[t]he expectations for college writing are often taken for granted by instructors” (p.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6096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3716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3378633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MLA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linguists,</a:t>
            </a:r>
            <a:r>
              <a:rPr lang="en-US" sz="2400" dirty="0" smtClean="0"/>
              <a:t> </a:t>
            </a:r>
            <a:r>
              <a:rPr lang="en-US" sz="2400" dirty="0" smtClean="0">
                <a:solidFill>
                  <a:srgbClr val="F79646"/>
                </a:solidFill>
              </a:rPr>
              <a:t>Matsuda and Tardy </a:t>
            </a:r>
            <a:r>
              <a:rPr lang="en-US" sz="2400" dirty="0" smtClean="0"/>
              <a:t>state that “[t]he expectations for college writing are often taken for granted by instructors”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6096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3716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583535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489200" y="406400"/>
            <a:ext cx="4152900" cy="6032500"/>
          </a:xfrm>
          <a:prstGeom prst="rect">
            <a:avLst/>
          </a:prstGeom>
        </p:spPr>
      </p:pic>
      <p:sp>
        <p:nvSpPr>
          <p:cNvPr id="7" name="TextBox 6"/>
          <p:cNvSpPr txBox="1"/>
          <p:nvPr/>
        </p:nvSpPr>
        <p:spPr>
          <a:xfrm>
            <a:off x="152400" y="6570990"/>
            <a:ext cx="6553200" cy="261610"/>
          </a:xfrm>
          <a:prstGeom prst="rect">
            <a:avLst/>
          </a:prstGeom>
          <a:noFill/>
        </p:spPr>
        <p:txBody>
          <a:bodyPr wrap="square" rtlCol="0">
            <a:spAutoFit/>
          </a:bodyPr>
          <a:lstStyle/>
          <a:p>
            <a:r>
              <a:rPr lang="en-US" sz="1100" dirty="0" smtClean="0"/>
              <a:t>Image from</a:t>
            </a:r>
            <a:r>
              <a:rPr lang="en-US" sz="1100" dirty="0"/>
              <a:t>: http://</a:t>
            </a:r>
            <a:r>
              <a:rPr lang="en-US" sz="1100" dirty="0" err="1"/>
              <a:t>www.imdb.com</a:t>
            </a:r>
            <a:r>
              <a:rPr lang="en-US" sz="1100" dirty="0"/>
              <a:t>/title/tt0204946/</a:t>
            </a:r>
          </a:p>
        </p:txBody>
      </p:sp>
    </p:spTree>
    <p:extLst>
      <p:ext uri="{BB962C8B-B14F-4D97-AF65-F5344CB8AC3E}">
        <p14:creationId xmlns:p14="http://schemas.microsoft.com/office/powerpoint/2010/main" val="22335107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APA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r>
              <a:rPr lang="en-US" sz="2400" dirty="0">
                <a:solidFill>
                  <a:schemeClr val="accent6"/>
                </a:solidFill>
                <a:latin typeface="Rockwell" pitchFamily="18" charset="0"/>
              </a:rPr>
              <a:t>(Fillmore, 2004, p. 340).</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917823" y="5339718"/>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590800" y="5410200"/>
            <a:ext cx="2286000" cy="923330"/>
          </a:xfrm>
          <a:prstGeom prst="rect">
            <a:avLst/>
          </a:prstGeom>
          <a:noFill/>
        </p:spPr>
        <p:txBody>
          <a:bodyPr wrap="square" rtlCol="0">
            <a:spAutoFit/>
          </a:bodyPr>
          <a:lstStyle/>
          <a:p>
            <a:r>
              <a:rPr lang="en-US" dirty="0" smtClean="0">
                <a:solidFill>
                  <a:schemeClr val="accent6"/>
                </a:solidFill>
              </a:rPr>
              <a:t>Author and year are now provided in the citation at the end</a:t>
            </a:r>
            <a:endParaRPr lang="en-US" dirty="0">
              <a:solidFill>
                <a:schemeClr val="accent6"/>
              </a:solidFill>
            </a:endParaRPr>
          </a:p>
        </p:txBody>
      </p:sp>
    </p:spTree>
    <p:extLst>
      <p:ext uri="{BB962C8B-B14F-4D97-AF65-F5344CB8AC3E}">
        <p14:creationId xmlns:p14="http://schemas.microsoft.com/office/powerpoint/2010/main" val="3339060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MLA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endParaRPr lang="en-US" sz="2400" dirty="0" smtClean="0">
              <a:latin typeface="Rockwell" pitchFamily="18" charset="0"/>
            </a:endParaRPr>
          </a:p>
          <a:p>
            <a:pPr marL="0" lvl="1" indent="0">
              <a:buNone/>
            </a:pPr>
            <a:r>
              <a:rPr lang="en-US" sz="2400" dirty="0" smtClean="0">
                <a:solidFill>
                  <a:schemeClr val="accent6"/>
                </a:solidFill>
                <a:latin typeface="Rockwell" pitchFamily="18" charset="0"/>
              </a:rPr>
              <a:t>(Fillmore 340</a:t>
            </a:r>
            <a:r>
              <a:rPr lang="en-US" sz="2400" dirty="0">
                <a:solidFill>
                  <a:schemeClr val="accent6"/>
                </a:solidFill>
                <a:latin typeface="Rockwell" pitchFamily="18" charset="0"/>
              </a:rPr>
              <a:t>).</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391264" y="5463176"/>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057400" y="5486400"/>
            <a:ext cx="2286000" cy="646331"/>
          </a:xfrm>
          <a:prstGeom prst="rect">
            <a:avLst/>
          </a:prstGeom>
          <a:noFill/>
        </p:spPr>
        <p:txBody>
          <a:bodyPr wrap="square" rtlCol="0">
            <a:spAutoFit/>
          </a:bodyPr>
          <a:lstStyle/>
          <a:p>
            <a:r>
              <a:rPr lang="en-US" dirty="0" smtClean="0">
                <a:solidFill>
                  <a:schemeClr val="accent6"/>
                </a:solidFill>
              </a:rPr>
              <a:t>Author now named in the citation at the end</a:t>
            </a:r>
            <a:endParaRPr lang="en-US" dirty="0">
              <a:solidFill>
                <a:schemeClr val="accent6"/>
              </a:solidFill>
            </a:endParaRPr>
          </a:p>
        </p:txBody>
      </p:sp>
    </p:spTree>
    <p:extLst>
      <p:ext uri="{BB962C8B-B14F-4D97-AF65-F5344CB8AC3E}">
        <p14:creationId xmlns:p14="http://schemas.microsoft.com/office/powerpoint/2010/main" val="1552979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Direct Quotes</a:t>
            </a:r>
          </a:p>
        </p:txBody>
      </p:sp>
      <p:sp>
        <p:nvSpPr>
          <p:cNvPr id="3" name="Content Placeholder 2"/>
          <p:cNvSpPr>
            <a:spLocks noGrp="1"/>
          </p:cNvSpPr>
          <p:nvPr>
            <p:ph idx="1"/>
          </p:nvPr>
        </p:nvSpPr>
        <p:spPr/>
        <p:txBody>
          <a:bodyPr/>
          <a:lstStyle/>
          <a:p>
            <a:pPr marL="0" indent="0">
              <a:buNone/>
            </a:pPr>
            <a:endParaRPr lang="en-US" sz="2200" dirty="0">
              <a:latin typeface="Rockwell" pitchFamily="18" charset="0"/>
            </a:endParaRPr>
          </a:p>
          <a:p>
            <a:endParaRPr lang="en-US" sz="3600" dirty="0" smtClean="0">
              <a:latin typeface="Rockwell" pitchFamily="18" charset="0"/>
            </a:endParaRPr>
          </a:p>
          <a:p>
            <a:pPr marL="0" indent="0" algn="ctr">
              <a:buNone/>
            </a:pPr>
            <a:r>
              <a:rPr lang="en-US" sz="3600" dirty="0" smtClean="0">
                <a:latin typeface="Rockwell" pitchFamily="18" charset="0"/>
              </a:rPr>
              <a:t>Use </a:t>
            </a:r>
            <a:r>
              <a:rPr lang="en-US" sz="4000" dirty="0" smtClean="0">
                <a:solidFill>
                  <a:schemeClr val="accent6"/>
                </a:solidFill>
                <a:latin typeface="Rockwell" pitchFamily="18" charset="0"/>
              </a:rPr>
              <a:t>exact </a:t>
            </a:r>
            <a:r>
              <a:rPr lang="en-US" sz="4000" dirty="0">
                <a:solidFill>
                  <a:schemeClr val="accent6"/>
                </a:solidFill>
                <a:latin typeface="Rockwell" pitchFamily="18" charset="0"/>
              </a:rPr>
              <a:t>words </a:t>
            </a:r>
            <a:r>
              <a:rPr lang="en-US" sz="3600" dirty="0">
                <a:latin typeface="Rockwell" pitchFamily="18" charset="0"/>
              </a:rPr>
              <a:t>from </a:t>
            </a:r>
            <a:endParaRPr lang="en-US" sz="3600" dirty="0" smtClean="0">
              <a:latin typeface="Rockwell" pitchFamily="18" charset="0"/>
            </a:endParaRPr>
          </a:p>
          <a:p>
            <a:pPr marL="0" indent="0" algn="ctr">
              <a:buNone/>
            </a:pPr>
            <a:r>
              <a:rPr lang="en-US" sz="3600" dirty="0" smtClean="0">
                <a:latin typeface="Rockwell" pitchFamily="18" charset="0"/>
              </a:rPr>
              <a:t>another source</a:t>
            </a:r>
            <a:endParaRPr lang="en-US" sz="3600" dirty="0"/>
          </a:p>
        </p:txBody>
      </p:sp>
    </p:spTree>
    <p:extLst>
      <p:ext uri="{BB962C8B-B14F-4D97-AF65-F5344CB8AC3E}">
        <p14:creationId xmlns:p14="http://schemas.microsoft.com/office/powerpoint/2010/main" val="34142742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a:t>
            </a:r>
            <a:r>
              <a:rPr lang="en-US" dirty="0" smtClean="0">
                <a:solidFill>
                  <a:schemeClr val="accent1">
                    <a:lumMod val="60000"/>
                    <a:lumOff val="40000"/>
                  </a:schemeClr>
                </a:solidFill>
              </a:rPr>
              <a:t>Incorporating a Direct </a:t>
            </a:r>
            <a:r>
              <a:rPr lang="en-US" dirty="0">
                <a:solidFill>
                  <a:schemeClr val="accent1">
                    <a:lumMod val="60000"/>
                    <a:lumOff val="40000"/>
                  </a:schemeClr>
                </a:solidFill>
              </a:rPr>
              <a:t>Quote</a:t>
            </a:r>
          </a:p>
        </p:txBody>
      </p:sp>
      <p:sp>
        <p:nvSpPr>
          <p:cNvPr id="3" name="Content Placeholder 2"/>
          <p:cNvSpPr>
            <a:spLocks noGrp="1"/>
          </p:cNvSpPr>
          <p:nvPr>
            <p:ph idx="1"/>
          </p:nvPr>
        </p:nvSpPr>
        <p:spPr/>
        <p:txBody>
          <a:bodyPr>
            <a:normAutofit/>
          </a:bodyPr>
          <a:lstStyle/>
          <a:p>
            <a:endParaRPr lang="en-US" dirty="0" smtClean="0">
              <a:latin typeface="Rockwell" pitchFamily="18" charset="0"/>
            </a:endParaRPr>
          </a:p>
          <a:p>
            <a:endParaRPr lang="en-US" dirty="0" smtClean="0">
              <a:latin typeface="Rockwell" pitchFamily="18" charset="0"/>
            </a:endParaRPr>
          </a:p>
          <a:p>
            <a:r>
              <a:rPr lang="en-US" dirty="0" smtClean="0">
                <a:latin typeface="Rockwell" pitchFamily="18" charset="0"/>
              </a:rPr>
              <a:t>Place the passage in </a:t>
            </a:r>
            <a:r>
              <a:rPr lang="en-US" dirty="0">
                <a:solidFill>
                  <a:schemeClr val="accent6"/>
                </a:solidFill>
                <a:latin typeface="Rockwell" pitchFamily="18" charset="0"/>
              </a:rPr>
              <a:t>quotation </a:t>
            </a:r>
            <a:r>
              <a:rPr lang="en-US" dirty="0" smtClean="0">
                <a:solidFill>
                  <a:schemeClr val="accent6"/>
                </a:solidFill>
                <a:latin typeface="Rockwell" pitchFamily="18" charset="0"/>
              </a:rPr>
              <a:t>marks</a:t>
            </a:r>
            <a:r>
              <a:rPr lang="en-US" dirty="0" smtClean="0">
                <a:solidFill>
                  <a:srgbClr val="F79646"/>
                </a:solidFill>
                <a:latin typeface="Rockwell" pitchFamily="18" charset="0"/>
              </a:rPr>
              <a:t>.</a:t>
            </a:r>
          </a:p>
          <a:p>
            <a:r>
              <a:rPr lang="en-US" dirty="0" smtClean="0">
                <a:latin typeface="Rockwell" pitchFamily="18" charset="0"/>
              </a:rPr>
              <a:t>Use brackets </a:t>
            </a:r>
            <a:r>
              <a:rPr lang="en-US" dirty="0" smtClean="0">
                <a:solidFill>
                  <a:srgbClr val="F79646"/>
                </a:solidFill>
                <a:latin typeface="Rockwell" pitchFamily="18" charset="0"/>
              </a:rPr>
              <a:t>[ ] </a:t>
            </a:r>
            <a:r>
              <a:rPr lang="en-US" dirty="0" smtClean="0">
                <a:latin typeface="Rockwell" pitchFamily="18" charset="0"/>
              </a:rPr>
              <a:t>and ellipses</a:t>
            </a:r>
            <a:r>
              <a:rPr lang="en-US" dirty="0" smtClean="0">
                <a:solidFill>
                  <a:srgbClr val="F79646"/>
                </a:solidFill>
                <a:latin typeface="Rockwell" pitchFamily="18" charset="0"/>
              </a:rPr>
              <a:t> … </a:t>
            </a:r>
            <a:r>
              <a:rPr lang="en-US" dirty="0" smtClean="0">
                <a:latin typeface="Rockwell" pitchFamily="18" charset="0"/>
              </a:rPr>
              <a:t>to show </a:t>
            </a:r>
            <a:r>
              <a:rPr lang="en-US" dirty="0" smtClean="0">
                <a:solidFill>
                  <a:schemeClr val="accent6"/>
                </a:solidFill>
                <a:latin typeface="Rockwell" pitchFamily="18" charset="0"/>
              </a:rPr>
              <a:t>modifications.</a:t>
            </a:r>
          </a:p>
          <a:p>
            <a:endParaRPr lang="en-US" dirty="0"/>
          </a:p>
        </p:txBody>
      </p:sp>
    </p:spTree>
    <p:extLst>
      <p:ext uri="{BB962C8B-B14F-4D97-AF65-F5344CB8AC3E}">
        <p14:creationId xmlns:p14="http://schemas.microsoft.com/office/powerpoint/2010/main" val="242046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APA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a:t>
            </a:r>
            <a:r>
              <a:rPr lang="en-US" sz="2400" dirty="0" smtClean="0">
                <a:latin typeface="Rockwell" pitchFamily="18" charset="0"/>
              </a:rPr>
              <a:t>that </a:t>
            </a:r>
            <a:r>
              <a:rPr lang="en-US" sz="2400" dirty="0" smtClean="0">
                <a:solidFill>
                  <a:schemeClr val="accent6"/>
                </a:solidFill>
                <a:latin typeface="Rockwell" pitchFamily="18" charset="0"/>
              </a:rPr>
              <a:t>“</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2004, p. 340).</a:t>
            </a:r>
          </a:p>
          <a:p>
            <a:pPr marL="0" indent="0">
              <a:buNone/>
            </a:pPr>
            <a:endParaRPr lang="en-US" dirty="0"/>
          </a:p>
        </p:txBody>
      </p:sp>
      <p:sp>
        <p:nvSpPr>
          <p:cNvPr id="4" name="TextBox 3"/>
          <p:cNvSpPr txBox="1"/>
          <p:nvPr/>
        </p:nvSpPr>
        <p:spPr>
          <a:xfrm>
            <a:off x="4724400" y="42672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6" name="TextBox 5"/>
          <p:cNvSpPr txBox="1"/>
          <p:nvPr/>
        </p:nvSpPr>
        <p:spPr>
          <a:xfrm>
            <a:off x="1752600" y="5486400"/>
            <a:ext cx="1295400" cy="646331"/>
          </a:xfrm>
          <a:prstGeom prst="rect">
            <a:avLst/>
          </a:prstGeom>
          <a:noFill/>
        </p:spPr>
        <p:txBody>
          <a:bodyPr wrap="square" rtlCol="0">
            <a:spAutoFit/>
          </a:bodyPr>
          <a:lstStyle/>
          <a:p>
            <a:r>
              <a:rPr lang="en-US" dirty="0" smtClean="0">
                <a:solidFill>
                  <a:schemeClr val="accent6"/>
                </a:solidFill>
              </a:rPr>
              <a:t>Year of publication</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Right Arrow 7"/>
          <p:cNvSpPr/>
          <p:nvPr/>
        </p:nvSpPr>
        <p:spPr>
          <a:xfrm rot="16200000">
            <a:off x="1786942" y="4842458"/>
            <a:ext cx="1056970" cy="5885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352920">
            <a:off x="3855458" y="4289717"/>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143000" y="1447800"/>
            <a:ext cx="1905000" cy="646331"/>
          </a:xfrm>
          <a:prstGeom prst="rect">
            <a:avLst/>
          </a:prstGeom>
          <a:noFill/>
        </p:spPr>
        <p:txBody>
          <a:bodyPr wrap="square" rtlCol="0">
            <a:spAutoFit/>
          </a:bodyPr>
          <a:lstStyle/>
          <a:p>
            <a:r>
              <a:rPr lang="en-US" dirty="0" smtClean="0">
                <a:solidFill>
                  <a:schemeClr val="accent6"/>
                </a:solidFill>
              </a:rPr>
              <a:t>Place the quote in quotation marks</a:t>
            </a:r>
            <a:endParaRPr lang="en-US" dirty="0">
              <a:solidFill>
                <a:schemeClr val="accent6"/>
              </a:solidFill>
            </a:endParaRPr>
          </a:p>
        </p:txBody>
      </p:sp>
      <p:sp>
        <p:nvSpPr>
          <p:cNvPr id="11" name="Right Arrow 10"/>
          <p:cNvSpPr/>
          <p:nvPr/>
        </p:nvSpPr>
        <p:spPr>
          <a:xfrm rot="1457496">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2895603"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42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Tree>
    <p:extLst>
      <p:ext uri="{BB962C8B-B14F-4D97-AF65-F5344CB8AC3E}">
        <p14:creationId xmlns:p14="http://schemas.microsoft.com/office/powerpoint/2010/main" val="349871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p:bldP spid="11" grpId="0" animBg="1"/>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MLA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that, </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340).</a:t>
            </a:r>
          </a:p>
          <a:p>
            <a:pPr marL="0" indent="0">
              <a:buNone/>
            </a:pPr>
            <a:endParaRPr lang="en-US" dirty="0"/>
          </a:p>
        </p:txBody>
      </p:sp>
      <p:sp>
        <p:nvSpPr>
          <p:cNvPr id="4" name="TextBox 3"/>
          <p:cNvSpPr txBox="1"/>
          <p:nvPr/>
        </p:nvSpPr>
        <p:spPr>
          <a:xfrm>
            <a:off x="3581400" y="43434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ight Arrow 8"/>
          <p:cNvSpPr/>
          <p:nvPr/>
        </p:nvSpPr>
        <p:spPr>
          <a:xfrm rot="12352920">
            <a:off x="2712459" y="4289718"/>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143000" y="1447800"/>
            <a:ext cx="1905000" cy="646331"/>
          </a:xfrm>
          <a:prstGeom prst="rect">
            <a:avLst/>
          </a:prstGeom>
          <a:noFill/>
        </p:spPr>
        <p:txBody>
          <a:bodyPr wrap="square" rtlCol="0">
            <a:spAutoFit/>
          </a:bodyPr>
          <a:lstStyle/>
          <a:p>
            <a:r>
              <a:rPr lang="en-US" dirty="0" smtClean="0">
                <a:solidFill>
                  <a:schemeClr val="accent6"/>
                </a:solidFill>
              </a:rPr>
              <a:t>Place the quote in quotation marks</a:t>
            </a:r>
            <a:endParaRPr lang="en-US" dirty="0">
              <a:solidFill>
                <a:schemeClr val="accent6"/>
              </a:solidFill>
            </a:endParaRPr>
          </a:p>
        </p:txBody>
      </p:sp>
      <p:sp>
        <p:nvSpPr>
          <p:cNvPr id="11" name="Right Arrow 10"/>
          <p:cNvSpPr/>
          <p:nvPr/>
        </p:nvSpPr>
        <p:spPr>
          <a:xfrm rot="1457496">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1752599"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Tree>
    <p:extLst>
      <p:ext uri="{BB962C8B-B14F-4D97-AF65-F5344CB8AC3E}">
        <p14:creationId xmlns:p14="http://schemas.microsoft.com/office/powerpoint/2010/main" val="1439491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animBg="1"/>
      <p:bldP spid="10" grpId="0"/>
      <p:bldP spid="11" grpId="0" animBg="1"/>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60000"/>
                    <a:lumOff val="40000"/>
                  </a:schemeClr>
                </a:solidFill>
              </a:rPr>
              <a:t>Modifying Quotes with Brackets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6"/>
                </a:solidFill>
              </a:rPr>
              <a:t>Original </a:t>
            </a:r>
            <a:r>
              <a:rPr lang="en-US" dirty="0">
                <a:solidFill>
                  <a:schemeClr val="accent6"/>
                </a:solidFill>
              </a:rPr>
              <a:t>quotation</a:t>
            </a:r>
            <a:r>
              <a:rPr lang="en-US" b="1" dirty="0">
                <a:solidFill>
                  <a:srgbClr val="F79646"/>
                </a:solidFill>
              </a:rPr>
              <a:t>:</a:t>
            </a:r>
            <a:r>
              <a:rPr lang="en-US" dirty="0"/>
              <a:t> "Reading is also a process and it also changes you."</a:t>
            </a:r>
          </a:p>
          <a:p>
            <a:pPr marL="0" indent="0">
              <a:buNone/>
            </a:pPr>
            <a:r>
              <a:rPr lang="en-US" b="1" dirty="0"/>
              <a:t>		</a:t>
            </a:r>
            <a:endParaRPr lang="en-US" b="1" dirty="0" smtClean="0"/>
          </a:p>
          <a:p>
            <a:pPr marL="0" indent="0">
              <a:buNone/>
            </a:pPr>
            <a:r>
              <a:rPr lang="en-US" dirty="0" smtClean="0">
                <a:solidFill>
                  <a:srgbClr val="F79646"/>
                </a:solidFill>
              </a:rPr>
              <a:t>Modified: </a:t>
            </a:r>
            <a:r>
              <a:rPr lang="en-US" dirty="0" smtClean="0"/>
              <a:t>Margaret </a:t>
            </a:r>
            <a:r>
              <a:rPr lang="en-US" dirty="0"/>
              <a:t>Atwood wants her readers to realize that "</a:t>
            </a:r>
            <a:r>
              <a:rPr lang="en-US" dirty="0">
                <a:solidFill>
                  <a:srgbClr val="F79646"/>
                </a:solidFill>
              </a:rPr>
              <a:t>[r]</a:t>
            </a:r>
            <a:r>
              <a:rPr lang="en-US" dirty="0" err="1"/>
              <a:t>eading</a:t>
            </a:r>
            <a:r>
              <a:rPr lang="en-US" dirty="0"/>
              <a:t> is also a process and it also changes </a:t>
            </a:r>
            <a:r>
              <a:rPr lang="en-US" dirty="0">
                <a:solidFill>
                  <a:srgbClr val="F79646"/>
                </a:solidFill>
              </a:rPr>
              <a:t>[them]</a:t>
            </a:r>
            <a:r>
              <a:rPr lang="en-US" dirty="0"/>
              <a:t>" (30)</a:t>
            </a:r>
            <a:r>
              <a:rPr lang="en-US" dirty="0" smtClean="0"/>
              <a:t>.</a:t>
            </a:r>
            <a:endParaRPr lang="en-US" dirty="0"/>
          </a:p>
        </p:txBody>
      </p:sp>
    </p:spTree>
    <p:extLst>
      <p:ext uri="{BB962C8B-B14F-4D97-AF65-F5344CB8AC3E}">
        <p14:creationId xmlns:p14="http://schemas.microsoft.com/office/powerpoint/2010/main" val="42026628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B3D7"/>
                </a:solidFill>
              </a:rPr>
              <a:t>Modifying Quotes with Ellipses</a:t>
            </a:r>
            <a:endParaRPr lang="en-US" dirty="0">
              <a:solidFill>
                <a:srgbClr val="95B3D7"/>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rgbClr val="F79646"/>
                </a:solidFill>
              </a:rPr>
              <a:t>Original </a:t>
            </a:r>
            <a:r>
              <a:rPr lang="en-US" b="1" dirty="0">
                <a:solidFill>
                  <a:srgbClr val="F79646"/>
                </a:solidFill>
              </a:rPr>
              <a:t>quotation:</a:t>
            </a:r>
            <a:r>
              <a:rPr lang="en-US" dirty="0">
                <a:solidFill>
                  <a:srgbClr val="F79646"/>
                </a:solidFill>
              </a:rPr>
              <a:t> </a:t>
            </a:r>
            <a:r>
              <a:rPr lang="en-US" dirty="0"/>
              <a:t>"In a book of that title, Anderson observes that </a:t>
            </a:r>
            <a:r>
              <a:rPr lang="en-US" dirty="0">
                <a:solidFill>
                  <a:srgbClr val="F79646"/>
                </a:solidFill>
              </a:rPr>
              <a:t>with the possible exception of what he calls 'primordial villages,'</a:t>
            </a:r>
            <a:r>
              <a:rPr lang="en-US" dirty="0"/>
              <a:t> human communities exist as imagined entities in which people 'will never know most of their fellow-members</a:t>
            </a:r>
            <a:r>
              <a:rPr lang="en-US" dirty="0">
                <a:solidFill>
                  <a:srgbClr val="F79646"/>
                </a:solidFill>
              </a:rPr>
              <a:t>, meet them or even hear of them, </a:t>
            </a:r>
            <a:r>
              <a:rPr lang="en-US" dirty="0"/>
              <a:t>yet in the mind of each member lives the image of their communion.</a:t>
            </a:r>
            <a:r>
              <a:rPr lang="en-US" dirty="0" smtClean="0"/>
              <a:t>'”</a:t>
            </a:r>
            <a:endParaRPr lang="en-US" dirty="0"/>
          </a:p>
          <a:p>
            <a:pPr marL="0" indent="0">
              <a:buNone/>
            </a:pPr>
            <a:r>
              <a:rPr lang="en-US" b="1" dirty="0" smtClean="0">
                <a:solidFill>
                  <a:srgbClr val="F79646"/>
                </a:solidFill>
              </a:rPr>
              <a:t>With Omissions: </a:t>
            </a:r>
            <a:r>
              <a:rPr lang="en-US" dirty="0" smtClean="0"/>
              <a:t>As </a:t>
            </a:r>
            <a:r>
              <a:rPr lang="en-US" dirty="0"/>
              <a:t>Pratt notes, "Anderson observes </a:t>
            </a:r>
            <a:r>
              <a:rPr lang="en-US" dirty="0" smtClean="0"/>
              <a:t>that </a:t>
            </a:r>
            <a:r>
              <a:rPr lang="en-US" dirty="0">
                <a:solidFill>
                  <a:srgbClr val="F79646"/>
                </a:solidFill>
              </a:rPr>
              <a:t>. . . </a:t>
            </a:r>
            <a:r>
              <a:rPr lang="en-US" dirty="0" smtClean="0"/>
              <a:t>human </a:t>
            </a:r>
            <a:r>
              <a:rPr lang="en-US" dirty="0"/>
              <a:t>communities exist as imagined entitles in which people 'will never know most of their fellow-</a:t>
            </a:r>
            <a:r>
              <a:rPr lang="en-US" dirty="0" smtClean="0"/>
              <a:t>members </a:t>
            </a:r>
            <a:r>
              <a:rPr lang="en-US" dirty="0">
                <a:solidFill>
                  <a:srgbClr val="F79646"/>
                </a:solidFill>
              </a:rPr>
              <a:t>. . </a:t>
            </a:r>
            <a:r>
              <a:rPr lang="en-US" dirty="0" smtClean="0">
                <a:solidFill>
                  <a:srgbClr val="F79646"/>
                </a:solidFill>
              </a:rPr>
              <a:t>. </a:t>
            </a:r>
            <a:r>
              <a:rPr lang="en-US" dirty="0"/>
              <a:t>yet in the mind of each member lives the image of their communion'" (582).</a:t>
            </a:r>
          </a:p>
          <a:p>
            <a:pPr marL="0" indent="0">
              <a:buNone/>
            </a:pPr>
            <a:endParaRPr lang="en-US" dirty="0"/>
          </a:p>
        </p:txBody>
      </p:sp>
    </p:spTree>
    <p:extLst>
      <p:ext uri="{BB962C8B-B14F-4D97-AF65-F5344CB8AC3E}">
        <p14:creationId xmlns:p14="http://schemas.microsoft.com/office/powerpoint/2010/main" val="25306389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a:solidFill>
                  <a:schemeClr val="accent1">
                    <a:lumMod val="60000"/>
                    <a:lumOff val="40000"/>
                  </a:schemeClr>
                </a:solidFill>
              </a:rPr>
              <a:t>Paraphrase</a:t>
            </a:r>
          </a:p>
        </p:txBody>
      </p:sp>
      <p:sp>
        <p:nvSpPr>
          <p:cNvPr id="3" name="Content Placeholder 2"/>
          <p:cNvSpPr>
            <a:spLocks noGrp="1"/>
          </p:cNvSpPr>
          <p:nvPr>
            <p:ph idx="1"/>
          </p:nvPr>
        </p:nvSpPr>
        <p:spPr>
          <a:xfrm>
            <a:off x="685800" y="1600200"/>
            <a:ext cx="7924800" cy="5029200"/>
          </a:xfrm>
        </p:spPr>
        <p:txBody>
          <a:bodyPr>
            <a:noAutofit/>
          </a:bodyPr>
          <a:lstStyle/>
          <a:p>
            <a:pPr marL="0" indent="0">
              <a:buNone/>
            </a:pPr>
            <a:endParaRPr lang="en-US" sz="3600" dirty="0" smtClean="0">
              <a:latin typeface="Rockwell" pitchFamily="18" charset="0"/>
            </a:endParaRPr>
          </a:p>
          <a:p>
            <a:pPr marL="0" indent="0">
              <a:buNone/>
            </a:pPr>
            <a:endParaRPr lang="en-US" sz="3600" dirty="0">
              <a:latin typeface="Rockwell" pitchFamily="18" charset="0"/>
            </a:endParaRPr>
          </a:p>
          <a:p>
            <a:pPr marL="0" indent="0">
              <a:buNone/>
            </a:pPr>
            <a:r>
              <a:rPr lang="en-US" sz="3600" dirty="0" smtClean="0">
                <a:latin typeface="Rockwell" pitchFamily="18" charset="0"/>
              </a:rPr>
              <a:t>States </a:t>
            </a:r>
            <a:r>
              <a:rPr lang="en-US" sz="3600" dirty="0" smtClean="0">
                <a:solidFill>
                  <a:schemeClr val="accent6"/>
                </a:solidFill>
                <a:latin typeface="Rockwell" pitchFamily="18" charset="0"/>
              </a:rPr>
              <a:t>ideas</a:t>
            </a:r>
            <a:r>
              <a:rPr lang="en-US" sz="3600" dirty="0" smtClean="0">
                <a:latin typeface="Rockwell" pitchFamily="18" charset="0"/>
              </a:rPr>
              <a:t> from an original source</a:t>
            </a:r>
            <a:r>
              <a:rPr lang="en-US" sz="3600" dirty="0">
                <a:latin typeface="Rockwell" pitchFamily="18" charset="0"/>
              </a:rPr>
              <a:t> </a:t>
            </a:r>
            <a:r>
              <a:rPr lang="en-US" sz="3600" dirty="0" smtClean="0">
                <a:latin typeface="Rockwell" pitchFamily="18" charset="0"/>
              </a:rPr>
              <a:t>but </a:t>
            </a:r>
            <a:r>
              <a:rPr lang="en-US" sz="3600" i="1" dirty="0" smtClean="0">
                <a:solidFill>
                  <a:schemeClr val="accent6"/>
                </a:solidFill>
                <a:latin typeface="Rockwell" pitchFamily="18" charset="0"/>
              </a:rPr>
              <a:t>not</a:t>
            </a:r>
            <a:r>
              <a:rPr lang="en-US" sz="3600" dirty="0" smtClean="0">
                <a:solidFill>
                  <a:schemeClr val="accent6"/>
                </a:solidFill>
                <a:latin typeface="Rockwell" pitchFamily="18" charset="0"/>
              </a:rPr>
              <a:t> </a:t>
            </a:r>
            <a:r>
              <a:rPr lang="en-US" sz="3600" dirty="0" smtClean="0">
                <a:latin typeface="Rockwell" pitchFamily="18" charset="0"/>
              </a:rPr>
              <a:t>the author’s original words. </a:t>
            </a:r>
          </a:p>
          <a:p>
            <a:pPr marL="0" indent="0">
              <a:buNone/>
            </a:pPr>
            <a:endParaRPr lang="en-US" sz="2200" dirty="0">
              <a:latin typeface="Rockwell" pitchFamily="18" charset="0"/>
            </a:endParaRPr>
          </a:p>
        </p:txBody>
      </p:sp>
    </p:spTree>
    <p:extLst>
      <p:ext uri="{BB962C8B-B14F-4D97-AF65-F5344CB8AC3E}">
        <p14:creationId xmlns:p14="http://schemas.microsoft.com/office/powerpoint/2010/main" val="7836460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Incorporating a Paraphrase</a:t>
            </a:r>
          </a:p>
        </p:txBody>
      </p:sp>
      <p:sp>
        <p:nvSpPr>
          <p:cNvPr id="3" name="Content Placeholder 2"/>
          <p:cNvSpPr>
            <a:spLocks noGrp="1"/>
          </p:cNvSpPr>
          <p:nvPr>
            <p:ph idx="1"/>
          </p:nvPr>
        </p:nvSpPr>
        <p:spPr>
          <a:xfrm>
            <a:off x="533400" y="1981200"/>
            <a:ext cx="8229600" cy="4114799"/>
          </a:xfrm>
        </p:spPr>
        <p:txBody>
          <a:bodyPr>
            <a:normAutofit/>
          </a:bodyPr>
          <a:lstStyle/>
          <a:p>
            <a:r>
              <a:rPr lang="en-US" dirty="0" smtClean="0">
                <a:solidFill>
                  <a:schemeClr val="accent6"/>
                </a:solidFill>
                <a:latin typeface="Rockwell" pitchFamily="18" charset="0"/>
              </a:rPr>
              <a:t>Do not </a:t>
            </a:r>
            <a:r>
              <a:rPr lang="en-US" dirty="0" smtClean="0">
                <a:latin typeface="Rockwell" pitchFamily="18" charset="0"/>
              </a:rPr>
              <a:t>place </a:t>
            </a:r>
            <a:r>
              <a:rPr lang="en-US" dirty="0" smtClean="0">
                <a:solidFill>
                  <a:srgbClr val="F79646"/>
                </a:solidFill>
                <a:latin typeface="Rockwell" pitchFamily="18" charset="0"/>
              </a:rPr>
              <a:t>whole paraphrase </a:t>
            </a:r>
            <a:r>
              <a:rPr lang="en-US" dirty="0" smtClean="0">
                <a:latin typeface="Rockwell" pitchFamily="18" charset="0"/>
              </a:rPr>
              <a:t>in </a:t>
            </a:r>
            <a:r>
              <a:rPr lang="en-US" dirty="0" smtClean="0">
                <a:solidFill>
                  <a:srgbClr val="F79646"/>
                </a:solidFill>
                <a:latin typeface="Rockwell" pitchFamily="18" charset="0"/>
              </a:rPr>
              <a:t>quotation marks</a:t>
            </a:r>
            <a:r>
              <a:rPr lang="en-US" dirty="0" smtClean="0">
                <a:latin typeface="Rockwell" pitchFamily="18" charset="0"/>
              </a:rPr>
              <a:t>.</a:t>
            </a:r>
          </a:p>
          <a:p>
            <a:r>
              <a:rPr lang="en-US" dirty="0" smtClean="0">
                <a:latin typeface="Rockwell" pitchFamily="18" charset="0"/>
              </a:rPr>
              <a:t>You can </a:t>
            </a:r>
            <a:r>
              <a:rPr lang="en-US" dirty="0" smtClean="0">
                <a:solidFill>
                  <a:srgbClr val="F79646"/>
                </a:solidFill>
                <a:latin typeface="Rockwell" pitchFamily="18" charset="0"/>
              </a:rPr>
              <a:t>keep a word or phrase </a:t>
            </a:r>
            <a:r>
              <a:rPr lang="en-US" dirty="0" smtClean="0">
                <a:latin typeface="Rockwell" pitchFamily="18" charset="0"/>
              </a:rPr>
              <a:t>of the author’s original language if you place it </a:t>
            </a:r>
            <a:r>
              <a:rPr lang="en-US" dirty="0" smtClean="0">
                <a:solidFill>
                  <a:srgbClr val="F79646"/>
                </a:solidFill>
                <a:latin typeface="Rockwell" pitchFamily="18" charset="0"/>
              </a:rPr>
              <a:t>in quotes </a:t>
            </a:r>
            <a:r>
              <a:rPr lang="en-US" dirty="0" smtClean="0">
                <a:latin typeface="Rockwell" pitchFamily="18" charset="0"/>
              </a:rPr>
              <a:t>inside your paraphrase. </a:t>
            </a:r>
            <a:endParaRPr lang="en-US" dirty="0"/>
          </a:p>
          <a:p>
            <a:endParaRPr lang="en-US" dirty="0" smtClean="0">
              <a:latin typeface="Rockwell" pitchFamily="18" charset="0"/>
            </a:endParaRPr>
          </a:p>
          <a:p>
            <a:endParaRPr lang="en-US" dirty="0">
              <a:latin typeface="Rockwell" pitchFamily="18" charset="0"/>
            </a:endParaRPr>
          </a:p>
          <a:p>
            <a:endParaRPr lang="en-US" dirty="0"/>
          </a:p>
        </p:txBody>
      </p:sp>
    </p:spTree>
    <p:extLst>
      <p:ext uri="{BB962C8B-B14F-4D97-AF65-F5344CB8AC3E}">
        <p14:creationId xmlns:p14="http://schemas.microsoft.com/office/powerpoint/2010/main" val="1670982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Why Cite?</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Why is it important for you as a student in America to cite your sources?  What does citing accomplish? </a:t>
            </a:r>
          </a:p>
          <a:p>
            <a:pPr marL="0" indent="0">
              <a:buNone/>
            </a:pPr>
            <a:endParaRPr lang="en-US" dirty="0"/>
          </a:p>
        </p:txBody>
      </p:sp>
    </p:spTree>
    <p:extLst>
      <p:ext uri="{BB962C8B-B14F-4D97-AF65-F5344CB8AC3E}">
        <p14:creationId xmlns:p14="http://schemas.microsoft.com/office/powerpoint/2010/main" val="9547130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Guide to Constructing a </a:t>
            </a:r>
            <a:r>
              <a:rPr lang="en-US" dirty="0">
                <a:solidFill>
                  <a:schemeClr val="accent1">
                    <a:lumMod val="60000"/>
                    <a:lumOff val="40000"/>
                  </a:schemeClr>
                </a:solidFill>
              </a:rPr>
              <a:t>G</a:t>
            </a:r>
            <a:r>
              <a:rPr lang="en-US" dirty="0" smtClean="0">
                <a:solidFill>
                  <a:schemeClr val="accent1">
                    <a:lumMod val="60000"/>
                    <a:lumOff val="40000"/>
                  </a:schemeClr>
                </a:solidFill>
              </a:rPr>
              <a:t>ood Paraphrase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US" dirty="0" smtClean="0"/>
              <a:t>Keep the </a:t>
            </a:r>
            <a:r>
              <a:rPr lang="en-US" dirty="0" smtClean="0">
                <a:solidFill>
                  <a:schemeClr val="accent6"/>
                </a:solidFill>
              </a:rPr>
              <a:t>author’s main ideas</a:t>
            </a:r>
            <a:r>
              <a:rPr lang="en-US" dirty="0" smtClean="0">
                <a:solidFill>
                  <a:srgbClr val="F79646"/>
                </a:solidFill>
              </a:rPr>
              <a:t>;</a:t>
            </a:r>
            <a:r>
              <a:rPr lang="en-US" dirty="0" smtClean="0"/>
              <a:t> don’t stray from the main point.</a:t>
            </a:r>
          </a:p>
          <a:p>
            <a:r>
              <a:rPr lang="en-US" dirty="0" smtClean="0"/>
              <a:t>Use </a:t>
            </a:r>
            <a:r>
              <a:rPr lang="en-US" dirty="0" smtClean="0">
                <a:solidFill>
                  <a:schemeClr val="accent6"/>
                </a:solidFill>
              </a:rPr>
              <a:t>your own words</a:t>
            </a:r>
            <a:r>
              <a:rPr lang="en-US" dirty="0" smtClean="0">
                <a:solidFill>
                  <a:srgbClr val="F79646"/>
                </a:solidFill>
              </a:rPr>
              <a:t>. </a:t>
            </a:r>
          </a:p>
          <a:p>
            <a:r>
              <a:rPr lang="en-US" dirty="0" smtClean="0"/>
              <a:t>Use </a:t>
            </a:r>
            <a:r>
              <a:rPr lang="en-US" dirty="0" smtClean="0">
                <a:solidFill>
                  <a:schemeClr val="accent6"/>
                </a:solidFill>
              </a:rPr>
              <a:t>your own sentence structure</a:t>
            </a:r>
            <a:r>
              <a:rPr lang="en-US" dirty="0" smtClean="0">
                <a:solidFill>
                  <a:srgbClr val="F79646"/>
                </a:solidFill>
              </a:rPr>
              <a:t>.</a:t>
            </a:r>
          </a:p>
          <a:p>
            <a:r>
              <a:rPr lang="en-US" dirty="0" smtClean="0"/>
              <a:t>Include specially memorable language in quotation marks</a:t>
            </a:r>
          </a:p>
          <a:p>
            <a:r>
              <a:rPr lang="en-US" dirty="0" smtClean="0"/>
              <a:t>Keep</a:t>
            </a:r>
            <a:r>
              <a:rPr lang="en-US" dirty="0" smtClean="0">
                <a:solidFill>
                  <a:schemeClr val="accent6"/>
                </a:solidFill>
              </a:rPr>
              <a:t> </a:t>
            </a:r>
            <a:r>
              <a:rPr lang="en-US" dirty="0" smtClean="0"/>
              <a:t>your comments, notes, and explanations </a:t>
            </a:r>
            <a:r>
              <a:rPr lang="en-US" dirty="0" smtClean="0">
                <a:solidFill>
                  <a:schemeClr val="accent6"/>
                </a:solidFill>
              </a:rPr>
              <a:t>separate.</a:t>
            </a:r>
          </a:p>
        </p:txBody>
      </p:sp>
    </p:spTree>
    <p:extLst>
      <p:ext uri="{BB962C8B-B14F-4D97-AF65-F5344CB8AC3E}">
        <p14:creationId xmlns:p14="http://schemas.microsoft.com/office/powerpoint/2010/main" val="39967863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B3D7"/>
                </a:solidFill>
              </a:rPr>
              <a:t>A Good Paraphrase: APA</a:t>
            </a:r>
            <a:endParaRPr lang="en-US" dirty="0">
              <a:solidFill>
                <a:srgbClr val="95B3D7"/>
              </a:solidFill>
            </a:endParaRPr>
          </a:p>
        </p:txBody>
      </p:sp>
      <p:sp>
        <p:nvSpPr>
          <p:cNvPr id="3" name="Content Placeholder 2"/>
          <p:cNvSpPr>
            <a:spLocks noGrp="1"/>
          </p:cNvSpPr>
          <p:nvPr>
            <p:ph idx="1"/>
          </p:nvPr>
        </p:nvSpPr>
        <p:spPr/>
        <p:txBody>
          <a:bodyPr>
            <a:normAutofit fontScale="92500" lnSpcReduction="10000"/>
          </a:bodyPr>
          <a:lstStyle/>
          <a:p>
            <a:pPr marL="0" lvl="1" indent="0">
              <a:buNone/>
            </a:pPr>
            <a:r>
              <a:rPr lang="en-US" dirty="0" smtClean="0">
                <a:solidFill>
                  <a:schemeClr val="accent6"/>
                </a:solidFill>
              </a:rPr>
              <a:t>Original Passage</a:t>
            </a:r>
            <a:r>
              <a:rPr lang="en-US" dirty="0" smtClean="0"/>
              <a:t>: “</a:t>
            </a:r>
            <a:r>
              <a:rPr lang="en-US" dirty="0"/>
              <a:t>In a society that is as diverse in linguistic, cultural, and national origins as the USA, it is inevitable that language would eventually become a source of conflict in education” </a:t>
            </a:r>
            <a:r>
              <a:rPr lang="en-US" dirty="0" smtClean="0"/>
              <a:t>(Fillmore, 2004, p</a:t>
            </a:r>
            <a:r>
              <a:rPr lang="en-US" dirty="0"/>
              <a:t>. 340). </a:t>
            </a:r>
            <a:endParaRPr lang="en-US" dirty="0" smtClean="0"/>
          </a:p>
          <a:p>
            <a:pPr marL="0" lvl="1" indent="0">
              <a:buNone/>
            </a:pPr>
            <a:endParaRPr lang="en-US" dirty="0" smtClean="0"/>
          </a:p>
          <a:p>
            <a:pPr marL="0" indent="0">
              <a:buNone/>
            </a:pPr>
            <a:r>
              <a:rPr lang="en-US" sz="3000" dirty="0" smtClean="0">
                <a:solidFill>
                  <a:srgbClr val="F79646"/>
                </a:solidFill>
              </a:rPr>
              <a:t>Paraphrase</a:t>
            </a:r>
            <a:r>
              <a:rPr lang="en-US" sz="3000" dirty="0" smtClean="0"/>
              <a:t>: </a:t>
            </a:r>
            <a:r>
              <a:rPr lang="en-US" sz="3000" dirty="0"/>
              <a:t>Language within education is a contentious subject because of the level of diversity within the United States (Fillmore, 2004, </a:t>
            </a:r>
            <a:endParaRPr lang="en-US" sz="3000" dirty="0" smtClean="0"/>
          </a:p>
          <a:p>
            <a:pPr marL="0" indent="0">
              <a:buNone/>
            </a:pPr>
            <a:r>
              <a:rPr lang="en-US" sz="3000" dirty="0" smtClean="0"/>
              <a:t>p</a:t>
            </a:r>
            <a:r>
              <a:rPr lang="en-US" sz="3000" dirty="0"/>
              <a:t>. 340). </a:t>
            </a:r>
            <a:endParaRPr lang="en-US" sz="3000" dirty="0" smtClean="0"/>
          </a:p>
          <a:p>
            <a:pPr marL="0" indent="0">
              <a:buNone/>
            </a:pPr>
            <a:endParaRPr lang="en-US" dirty="0"/>
          </a:p>
        </p:txBody>
      </p:sp>
    </p:spTree>
    <p:extLst>
      <p:ext uri="{BB962C8B-B14F-4D97-AF65-F5344CB8AC3E}">
        <p14:creationId xmlns:p14="http://schemas.microsoft.com/office/powerpoint/2010/main" val="3091822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60000"/>
                    <a:lumOff val="40000"/>
                  </a:schemeClr>
                </a:solidFill>
              </a:rPr>
              <a:t>A Good Paraphrase: MLA</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295400"/>
            <a:ext cx="8229600" cy="4114799"/>
          </a:xfrm>
        </p:spPr>
        <p:txBody>
          <a:bodyPr>
            <a:normAutofit fontScale="92500"/>
          </a:bodyPr>
          <a:lstStyle/>
          <a:p>
            <a:pPr marL="0" indent="0">
              <a:buNone/>
            </a:pPr>
            <a:endParaRPr lang="en-US" dirty="0" smtClean="0"/>
          </a:p>
          <a:p>
            <a:pPr marL="0" lvl="1" indent="0">
              <a:buNone/>
            </a:pPr>
            <a:r>
              <a:rPr lang="en-US" dirty="0">
                <a:solidFill>
                  <a:schemeClr val="accent6"/>
                </a:solidFill>
              </a:rPr>
              <a:t>Original Passage</a:t>
            </a:r>
            <a:r>
              <a:rPr lang="en-US" dirty="0"/>
              <a:t>: “In a society that is as diverse in linguistic, cultural, and national origins as the USA, it is inevitable that language would eventually become a source of conflict in education” (</a:t>
            </a:r>
            <a:r>
              <a:rPr lang="en-US" dirty="0" smtClean="0"/>
              <a:t>Fillmore </a:t>
            </a:r>
            <a:r>
              <a:rPr lang="en-US" dirty="0"/>
              <a:t>340). </a:t>
            </a:r>
          </a:p>
          <a:p>
            <a:pPr marL="0" lvl="1" indent="0">
              <a:buNone/>
            </a:pPr>
            <a:endParaRPr lang="en-US" dirty="0"/>
          </a:p>
          <a:p>
            <a:pPr marL="0" indent="0">
              <a:buNone/>
            </a:pPr>
            <a:r>
              <a:rPr lang="en-US" sz="3000" dirty="0">
                <a:solidFill>
                  <a:srgbClr val="F79646"/>
                </a:solidFill>
              </a:rPr>
              <a:t>Paraphrase</a:t>
            </a:r>
            <a:r>
              <a:rPr lang="en-US" sz="3000" dirty="0"/>
              <a:t>: Language within education is a contentious subject because of the level of diversity within the United States (</a:t>
            </a:r>
            <a:r>
              <a:rPr lang="en-US" sz="3000" dirty="0" smtClean="0"/>
              <a:t>Fillmore 340</a:t>
            </a:r>
            <a:r>
              <a:rPr lang="en-US" sz="30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0443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438400"/>
            <a:ext cx="7772400" cy="1362075"/>
          </a:xfrm>
        </p:spPr>
        <p:txBody>
          <a:bodyPr>
            <a:normAutofit/>
          </a:bodyPr>
          <a:lstStyle/>
          <a:p>
            <a:r>
              <a:rPr lang="en-US" dirty="0" smtClean="0">
                <a:solidFill>
                  <a:schemeClr val="accent1">
                    <a:lumMod val="60000"/>
                    <a:lumOff val="40000"/>
                  </a:schemeClr>
                </a:solidFill>
              </a:rPr>
              <a:t>Practicing Quoting and Paraphrasing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7277275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fontScale="90000"/>
          </a:bodyPr>
          <a:lstStyle/>
          <a:p>
            <a:pPr algn="ctr"/>
            <a:r>
              <a:rPr lang="en-US" dirty="0" smtClean="0">
                <a:solidFill>
                  <a:schemeClr val="accent1">
                    <a:lumMod val="60000"/>
                    <a:lumOff val="40000"/>
                  </a:schemeClr>
                </a:solidFill>
              </a:rPr>
              <a:t>Part II: </a:t>
            </a:r>
            <a:br>
              <a:rPr lang="en-US" dirty="0" smtClean="0">
                <a:solidFill>
                  <a:schemeClr val="accent1">
                    <a:lumMod val="60000"/>
                    <a:lumOff val="40000"/>
                  </a:schemeClr>
                </a:solidFill>
              </a:rPr>
            </a:br>
            <a:r>
              <a:rPr lang="en-US" dirty="0" smtClean="0">
                <a:solidFill>
                  <a:schemeClr val="accent1">
                    <a:lumMod val="60000"/>
                    <a:lumOff val="40000"/>
                  </a:schemeClr>
                </a:solidFill>
              </a:rPr>
              <a:t>Bibliographic Citations at the end of your text</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2664811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600200" cy="47545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descr="http://ebooks.bfwpub.com/smhandbook7e/figures/17_UN3951_big.gif"/>
          <p:cNvPicPr>
            <a:picLocks noChangeAspect="1" noChangeArrowheads="1"/>
          </p:cNvPicPr>
          <p:nvPr/>
        </p:nvPicPr>
        <p:blipFill rotWithShape="1">
          <a:blip r:embed="rId2">
            <a:extLst>
              <a:ext uri="{28A0092B-C50C-407E-A947-70E740481C1C}">
                <a14:useLocalDpi xmlns:a14="http://schemas.microsoft.com/office/drawing/2010/main" val="0"/>
              </a:ext>
            </a:extLst>
          </a:blip>
          <a:srcRect l="1341" t="1104" r="7281" b="1793"/>
          <a:stretch/>
        </p:blipFill>
        <p:spPr bwMode="auto">
          <a:xfrm>
            <a:off x="1971674" y="76201"/>
            <a:ext cx="4543425"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7449" y="585789"/>
            <a:ext cx="228600" cy="284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7972015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1676400" cy="4678362"/>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41" r="17301" b="3173"/>
          <a:stretch/>
        </p:blipFill>
        <p:spPr bwMode="auto">
          <a:xfrm>
            <a:off x="1971675" y="85725"/>
            <a:ext cx="440055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0" y="152400"/>
            <a:ext cx="257175"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6427207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lstStyle/>
          <a:p>
            <a:pPr algn="ctr"/>
            <a:r>
              <a:rPr lang="en-US" dirty="0" smtClean="0">
                <a:solidFill>
                  <a:schemeClr val="accent1">
                    <a:lumMod val="60000"/>
                    <a:lumOff val="40000"/>
                  </a:schemeClr>
                </a:solidFill>
              </a:rPr>
              <a:t>Bibliographic Citation Activity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5224419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924475"/>
          </a:xfrm>
        </p:spPr>
        <p:txBody>
          <a:bodyPr>
            <a:normAutofit/>
          </a:bodyPr>
          <a:lstStyle/>
          <a:p>
            <a:r>
              <a:rPr lang="en-US" dirty="0" smtClean="0">
                <a:solidFill>
                  <a:schemeClr val="accent1">
                    <a:lumMod val="60000"/>
                    <a:lumOff val="40000"/>
                  </a:schemeClr>
                </a:solidFill>
              </a:rPr>
              <a:t>Remember that…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endParaRPr lang="en-US" sz="2600" dirty="0" smtClean="0">
              <a:latin typeface="Rockwell" pitchFamily="18" charset="0"/>
            </a:endParaRPr>
          </a:p>
          <a:p>
            <a:endParaRPr lang="en-US" sz="2600" dirty="0">
              <a:latin typeface="Rockwell" pitchFamily="18" charset="0"/>
            </a:endParaRPr>
          </a:p>
          <a:p>
            <a:r>
              <a:rPr lang="en-US" sz="2600" dirty="0" smtClean="0">
                <a:latin typeface="Rockwell" pitchFamily="18" charset="0"/>
              </a:rPr>
              <a:t>It is always </a:t>
            </a:r>
            <a:r>
              <a:rPr lang="en-US" sz="3000" dirty="0" smtClean="0">
                <a:solidFill>
                  <a:schemeClr val="accent6"/>
                </a:solidFill>
                <a:latin typeface="Rockwell" pitchFamily="18" charset="0"/>
              </a:rPr>
              <a:t>your responsibility </a:t>
            </a:r>
            <a:r>
              <a:rPr lang="en-US" sz="2600" dirty="0" smtClean="0">
                <a:latin typeface="Rockwell" pitchFamily="18" charset="0"/>
              </a:rPr>
              <a:t>to find out t</a:t>
            </a:r>
            <a:r>
              <a:rPr lang="en-US" sz="2400" dirty="0" smtClean="0">
                <a:latin typeface="Rockwell" pitchFamily="18" charset="0"/>
              </a:rPr>
              <a:t>he citation style used for the class and learn its rules.</a:t>
            </a:r>
          </a:p>
          <a:p>
            <a:r>
              <a:rPr lang="en-US" sz="2600" dirty="0" smtClean="0">
                <a:latin typeface="Rockwell" pitchFamily="18" charset="0"/>
              </a:rPr>
              <a:t>Your professor may not directly address this!</a:t>
            </a:r>
            <a:endParaRPr lang="en-US" sz="2600" dirty="0">
              <a:latin typeface="Rockwell" pitchFamily="18" charset="0"/>
            </a:endParaRPr>
          </a:p>
        </p:txBody>
      </p:sp>
    </p:spTree>
    <p:extLst>
      <p:ext uri="{BB962C8B-B14F-4D97-AF65-F5344CB8AC3E}">
        <p14:creationId xmlns:p14="http://schemas.microsoft.com/office/powerpoint/2010/main" val="42111472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Get Help If…</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You have any questions or any doubts about how to cite a source! </a:t>
            </a:r>
          </a:p>
        </p:txBody>
      </p:sp>
    </p:spTree>
    <p:extLst>
      <p:ext uri="{BB962C8B-B14F-4D97-AF65-F5344CB8AC3E}">
        <p14:creationId xmlns:p14="http://schemas.microsoft.com/office/powerpoint/2010/main" val="37630220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Why Cite?</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447800"/>
            <a:ext cx="8229600" cy="4114799"/>
          </a:xfrm>
        </p:spPr>
        <p:txBody>
          <a:bodyPr>
            <a:normAutofit/>
          </a:bodyPr>
          <a:lstStyle/>
          <a:p>
            <a:pPr marL="685800" lvl="1">
              <a:buFont typeface="Arial" pitchFamily="34" charset="0"/>
              <a:buChar char="•"/>
            </a:pPr>
            <a:r>
              <a:rPr lang="en-US" sz="3200" dirty="0" smtClean="0">
                <a:latin typeface="Futura Std Book"/>
                <a:cs typeface="Futura Std Book"/>
              </a:rPr>
              <a:t>To </a:t>
            </a:r>
            <a:r>
              <a:rPr lang="en-US" sz="3600" dirty="0" smtClean="0">
                <a:solidFill>
                  <a:schemeClr val="accent6"/>
                </a:solidFill>
                <a:latin typeface="Futura Std Book"/>
                <a:cs typeface="Futura Std Book"/>
              </a:rPr>
              <a:t>establish</a:t>
            </a:r>
            <a:r>
              <a:rPr lang="en-US" sz="3600" dirty="0" smtClean="0">
                <a:latin typeface="Futura Std Book"/>
                <a:cs typeface="Futura Std Book"/>
              </a:rPr>
              <a:t> </a:t>
            </a:r>
            <a:r>
              <a:rPr lang="en-US" sz="3200" dirty="0">
                <a:latin typeface="Futura Std Book"/>
                <a:cs typeface="Futura Std Book"/>
              </a:rPr>
              <a:t>your credibility.</a:t>
            </a:r>
          </a:p>
          <a:p>
            <a:pPr marL="685800" lvl="1">
              <a:buFont typeface="Arial" pitchFamily="34" charset="0"/>
              <a:buChar char="•"/>
            </a:pPr>
            <a:r>
              <a:rPr lang="en-US" sz="3200" dirty="0" smtClean="0">
                <a:latin typeface="Futura Std Book"/>
                <a:cs typeface="Futura Std Book"/>
              </a:rPr>
              <a:t>To </a:t>
            </a:r>
            <a:r>
              <a:rPr lang="en-US" sz="3600" dirty="0" smtClean="0">
                <a:solidFill>
                  <a:srgbClr val="F79646"/>
                </a:solidFill>
                <a:latin typeface="Futura Std Book"/>
                <a:cs typeface="Futura Std Book"/>
              </a:rPr>
              <a:t>map</a:t>
            </a:r>
            <a:r>
              <a:rPr lang="en-US" sz="3200" dirty="0" smtClean="0">
                <a:latin typeface="Futura Std Book"/>
                <a:cs typeface="Futura Std Book"/>
              </a:rPr>
              <a:t> </a:t>
            </a:r>
            <a:r>
              <a:rPr lang="en-US" sz="3200" dirty="0">
                <a:latin typeface="Futura Std Book"/>
                <a:cs typeface="Futura Std Book"/>
              </a:rPr>
              <a:t>your research.</a:t>
            </a:r>
          </a:p>
          <a:p>
            <a:pPr marL="685800" lvl="1">
              <a:buFont typeface="Arial" pitchFamily="34" charset="0"/>
              <a:buChar char="•"/>
            </a:pPr>
            <a:r>
              <a:rPr lang="en-US" sz="3200" dirty="0" smtClean="0">
                <a:latin typeface="Futura Std Book"/>
                <a:cs typeface="Futura Std Book"/>
              </a:rPr>
              <a:t>To </a:t>
            </a:r>
            <a:r>
              <a:rPr lang="en-US" sz="3600" dirty="0" smtClean="0">
                <a:solidFill>
                  <a:srgbClr val="F79646"/>
                </a:solidFill>
                <a:latin typeface="Futura Std Book"/>
                <a:cs typeface="Futura Std Book"/>
              </a:rPr>
              <a:t>separate </a:t>
            </a:r>
            <a:r>
              <a:rPr lang="en-US" sz="3600" dirty="0">
                <a:solidFill>
                  <a:srgbClr val="F79646"/>
                </a:solidFill>
                <a:latin typeface="Futura Std Book"/>
                <a:cs typeface="Futura Std Book"/>
              </a:rPr>
              <a:t>your own ideas </a:t>
            </a:r>
            <a:r>
              <a:rPr lang="en-US" sz="3200" dirty="0">
                <a:latin typeface="Futura Std Book"/>
                <a:cs typeface="Futura Std Book"/>
              </a:rPr>
              <a:t>and words from other people’s ideas and words. </a:t>
            </a:r>
          </a:p>
          <a:p>
            <a:pPr marL="685800" lvl="1">
              <a:buFont typeface="Arial" pitchFamily="34" charset="0"/>
              <a:buChar char="•"/>
            </a:pPr>
            <a:r>
              <a:rPr lang="en-US" sz="3200" dirty="0" smtClean="0">
                <a:latin typeface="Futura Std Book"/>
                <a:cs typeface="Futura Std Book"/>
              </a:rPr>
              <a:t>To </a:t>
            </a:r>
            <a:r>
              <a:rPr lang="en-US" sz="3600" dirty="0" smtClean="0">
                <a:solidFill>
                  <a:srgbClr val="F79646"/>
                </a:solidFill>
                <a:latin typeface="Futura Std Book"/>
                <a:cs typeface="Futura Std Book"/>
              </a:rPr>
              <a:t>credit</a:t>
            </a:r>
            <a:r>
              <a:rPr lang="en-US" sz="3200" dirty="0" smtClean="0">
                <a:latin typeface="Futura Std Book"/>
                <a:cs typeface="Futura Std Book"/>
              </a:rPr>
              <a:t> </a:t>
            </a:r>
            <a:r>
              <a:rPr lang="en-US" sz="3200" dirty="0">
                <a:latin typeface="Futura Std Book"/>
                <a:cs typeface="Futura Std Book"/>
              </a:rPr>
              <a:t>others for the work they have done</a:t>
            </a:r>
            <a:endParaRPr lang="en-US" sz="4000" dirty="0">
              <a:latin typeface="Futura Std Book"/>
              <a:cs typeface="Futura Std Book"/>
            </a:endParaRPr>
          </a:p>
        </p:txBody>
      </p:sp>
    </p:spTree>
    <p:extLst>
      <p:ext uri="{BB962C8B-B14F-4D97-AF65-F5344CB8AC3E}">
        <p14:creationId xmlns:p14="http://schemas.microsoft.com/office/powerpoint/2010/main" val="2934485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924475"/>
          </a:xfrm>
        </p:spPr>
        <p:txBody>
          <a:bodyPr>
            <a:normAutofit/>
          </a:bodyPr>
          <a:lstStyle/>
          <a:p>
            <a:r>
              <a:rPr lang="en-US" dirty="0">
                <a:solidFill>
                  <a:schemeClr val="accent1">
                    <a:lumMod val="60000"/>
                    <a:lumOff val="40000"/>
                  </a:schemeClr>
                </a:solidFill>
              </a:rPr>
              <a:t>Where to Find Help</a:t>
            </a:r>
          </a:p>
        </p:txBody>
      </p:sp>
      <p:sp>
        <p:nvSpPr>
          <p:cNvPr id="3" name="Content Placeholder 2"/>
          <p:cNvSpPr>
            <a:spLocks noGrp="1"/>
          </p:cNvSpPr>
          <p:nvPr>
            <p:ph idx="1"/>
          </p:nvPr>
        </p:nvSpPr>
        <p:spPr/>
        <p:txBody>
          <a:bodyPr>
            <a:normAutofit/>
          </a:bodyPr>
          <a:lstStyle/>
          <a:p>
            <a:pPr marL="914400" indent="-457200"/>
            <a:endParaRPr lang="en-US" sz="2400" dirty="0" smtClean="0">
              <a:latin typeface="Rockwell" pitchFamily="18" charset="0"/>
            </a:endParaRPr>
          </a:p>
          <a:p>
            <a:pPr marL="914400" indent="-457200"/>
            <a:r>
              <a:rPr lang="en-US" sz="2400" dirty="0" smtClean="0">
                <a:latin typeface="Rockwell" pitchFamily="18" charset="0"/>
              </a:rPr>
              <a:t>This Workshop’s </a:t>
            </a:r>
            <a:r>
              <a:rPr lang="en-US" sz="2400" dirty="0" smtClean="0">
                <a:solidFill>
                  <a:schemeClr val="accent6"/>
                </a:solidFill>
                <a:latin typeface="Rockwell" pitchFamily="18" charset="0"/>
              </a:rPr>
              <a:t>handout</a:t>
            </a:r>
            <a:r>
              <a:rPr lang="en-US" sz="2400" dirty="0" smtClean="0">
                <a:solidFill>
                  <a:srgbClr val="F79646"/>
                </a:solidFill>
                <a:latin typeface="Rockwell" pitchFamily="18" charset="0"/>
              </a:rPr>
              <a:t>!</a:t>
            </a:r>
          </a:p>
          <a:p>
            <a:pPr marL="914400" indent="-457200"/>
            <a:r>
              <a:rPr lang="en-US" sz="2400" dirty="0" smtClean="0">
                <a:latin typeface="Rockwell" pitchFamily="18" charset="0"/>
              </a:rPr>
              <a:t>Ask </a:t>
            </a:r>
            <a:r>
              <a:rPr lang="en-US" sz="2400" dirty="0">
                <a:latin typeface="Rockwell" pitchFamily="18" charset="0"/>
              </a:rPr>
              <a:t>your </a:t>
            </a:r>
            <a:r>
              <a:rPr lang="en-US" sz="2400" dirty="0" smtClean="0">
                <a:solidFill>
                  <a:schemeClr val="accent6"/>
                </a:solidFill>
                <a:latin typeface="Rockwell" pitchFamily="18" charset="0"/>
              </a:rPr>
              <a:t>instructor</a:t>
            </a:r>
            <a:r>
              <a:rPr lang="en-US" sz="2400" dirty="0" smtClean="0">
                <a:latin typeface="Rockwell" pitchFamily="18" charset="0"/>
              </a:rPr>
              <a:t> </a:t>
            </a:r>
          </a:p>
          <a:p>
            <a:pPr lvl="1">
              <a:buFont typeface="Arial" pitchFamily="34" charset="0"/>
              <a:buChar char="•"/>
            </a:pPr>
            <a:r>
              <a:rPr lang="en-US" sz="2400" dirty="0" smtClean="0">
                <a:latin typeface="Rockwell" pitchFamily="18" charset="0"/>
              </a:rPr>
              <a:t>  Come </a:t>
            </a:r>
            <a:r>
              <a:rPr lang="en-US" sz="2400" dirty="0">
                <a:latin typeface="Rockwell" pitchFamily="18" charset="0"/>
              </a:rPr>
              <a:t>to the </a:t>
            </a:r>
            <a:r>
              <a:rPr lang="en-US" sz="2400" dirty="0">
                <a:solidFill>
                  <a:schemeClr val="accent6"/>
                </a:solidFill>
                <a:latin typeface="Rockwell" pitchFamily="18" charset="0"/>
              </a:rPr>
              <a:t>Writing </a:t>
            </a:r>
            <a:r>
              <a:rPr lang="en-US" sz="2400" dirty="0" smtClean="0">
                <a:solidFill>
                  <a:schemeClr val="accent6"/>
                </a:solidFill>
                <a:latin typeface="Rockwell" pitchFamily="18" charset="0"/>
              </a:rPr>
              <a:t>Center</a:t>
            </a:r>
            <a:endParaRPr lang="en-US" sz="2400" dirty="0" smtClean="0">
              <a:latin typeface="Rockwell" pitchFamily="18" charset="0"/>
            </a:endParaRPr>
          </a:p>
          <a:p>
            <a:pPr lvl="1">
              <a:buFont typeface="Arial" pitchFamily="34" charset="0"/>
              <a:buChar char="•"/>
            </a:pPr>
            <a:r>
              <a:rPr lang="en-US" sz="2400" dirty="0" smtClean="0">
                <a:latin typeface="Rockwell" pitchFamily="18" charset="0"/>
              </a:rPr>
              <a:t>  Visit the </a:t>
            </a:r>
            <a:r>
              <a:rPr lang="en-US" sz="2400" dirty="0" smtClean="0">
                <a:solidFill>
                  <a:schemeClr val="accent6"/>
                </a:solidFill>
                <a:latin typeface="Rockwell" pitchFamily="18" charset="0"/>
              </a:rPr>
              <a:t>reference desk at the library</a:t>
            </a:r>
            <a:endParaRPr lang="en-US" sz="2400" dirty="0" smtClean="0">
              <a:latin typeface="Rockwell" pitchFamily="18" charset="0"/>
            </a:endParaRPr>
          </a:p>
          <a:p>
            <a:pPr marL="914400" indent="-457200"/>
            <a:r>
              <a:rPr lang="en-US" sz="2400" dirty="0" smtClean="0">
                <a:latin typeface="Rockwell" pitchFamily="18" charset="0"/>
              </a:rPr>
              <a:t>Use online sources:</a:t>
            </a:r>
          </a:p>
          <a:p>
            <a:pPr marL="1314450" lvl="2" indent="-457200"/>
            <a:r>
              <a:rPr lang="en-US" sz="2200" dirty="0" smtClean="0">
                <a:solidFill>
                  <a:schemeClr val="accent6"/>
                </a:solidFill>
                <a:latin typeface="Rockwell" pitchFamily="18" charset="0"/>
              </a:rPr>
              <a:t>The Purdue OWL</a:t>
            </a:r>
          </a:p>
          <a:p>
            <a:pPr marL="1314450" lvl="2" indent="-457200"/>
            <a:r>
              <a:rPr lang="en-US" sz="2200" dirty="0" smtClean="0">
                <a:solidFill>
                  <a:schemeClr val="accent6"/>
                </a:solidFill>
                <a:latin typeface="Rockwell" pitchFamily="18" charset="0"/>
              </a:rPr>
              <a:t>Diana Hacker’s Online Guide</a:t>
            </a:r>
          </a:p>
          <a:p>
            <a:pPr lvl="1"/>
            <a:endParaRPr lang="en-US" dirty="0">
              <a:solidFill>
                <a:schemeClr val="accent6"/>
              </a:solidFill>
            </a:endParaRPr>
          </a:p>
        </p:txBody>
      </p:sp>
    </p:spTree>
    <p:extLst>
      <p:ext uri="{BB962C8B-B14F-4D97-AF65-F5344CB8AC3E}">
        <p14:creationId xmlns:p14="http://schemas.microsoft.com/office/powerpoint/2010/main" val="40209787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1">
                    <a:lumMod val="60000"/>
                    <a:lumOff val="40000"/>
                  </a:schemeClr>
                </a:solidFill>
              </a:rPr>
              <a:t>References</a:t>
            </a:r>
          </a:p>
        </p:txBody>
      </p:sp>
      <p:sp>
        <p:nvSpPr>
          <p:cNvPr id="3" name="Content Placeholder 2"/>
          <p:cNvSpPr>
            <a:spLocks noGrp="1"/>
          </p:cNvSpPr>
          <p:nvPr>
            <p:ph idx="1"/>
          </p:nvPr>
        </p:nvSpPr>
        <p:spPr>
          <a:xfrm>
            <a:off x="1066800" y="1600200"/>
            <a:ext cx="7125112" cy="4051437"/>
          </a:xfrm>
        </p:spPr>
        <p:txBody>
          <a:bodyPr>
            <a:noAutofit/>
          </a:bodyPr>
          <a:lstStyle/>
          <a:p>
            <a:pPr marL="457200" indent="-457200">
              <a:buNone/>
            </a:pPr>
            <a:r>
              <a:rPr lang="en-US" sz="1700" dirty="0" smtClean="0">
                <a:latin typeface="Rockwell" pitchFamily="18" charset="0"/>
              </a:rPr>
              <a:t>DePaul </a:t>
            </a:r>
            <a:r>
              <a:rPr lang="en-US" sz="1700" dirty="0">
                <a:latin typeface="Rockwell" pitchFamily="18" charset="0"/>
              </a:rPr>
              <a:t>University Office of Academic </a:t>
            </a:r>
            <a:r>
              <a:rPr lang="en-US" sz="1700" dirty="0" smtClean="0">
                <a:latin typeface="Rockwell" pitchFamily="18" charset="0"/>
              </a:rPr>
              <a:t>Affairs. (2012).  </a:t>
            </a:r>
            <a:r>
              <a:rPr lang="en-US" sz="1700" i="1" dirty="0" smtClean="0">
                <a:latin typeface="Rockwell" pitchFamily="18" charset="0"/>
              </a:rPr>
              <a:t>Academic integrity </a:t>
            </a:r>
            <a:r>
              <a:rPr lang="en-US" sz="1700" i="1" dirty="0">
                <a:latin typeface="Rockwell" pitchFamily="18" charset="0"/>
              </a:rPr>
              <a:t>p</a:t>
            </a:r>
            <a:r>
              <a:rPr lang="en-US" sz="1700" i="1" dirty="0" smtClean="0">
                <a:latin typeface="Rockwell" pitchFamily="18" charset="0"/>
              </a:rPr>
              <a:t>olicy</a:t>
            </a:r>
            <a:r>
              <a:rPr lang="en-US" sz="1700" dirty="0" smtClean="0">
                <a:latin typeface="Rockwell" pitchFamily="18" charset="0"/>
              </a:rPr>
              <a:t>. Retrieved from DePaul University, Office of Academic Affairs website: </a:t>
            </a:r>
            <a:r>
              <a:rPr lang="en-US" sz="1700" dirty="0">
                <a:latin typeface="Rockwell" pitchFamily="18" charset="0"/>
              </a:rPr>
              <a:t>http://offices.depaul.edu/oaa/faculty-resources/teaching/academic-integrity/Documents/AcademicIntegrityPolicy_2012.pdf</a:t>
            </a:r>
            <a:endParaRPr lang="en-US" sz="1700" dirty="0" smtClean="0">
              <a:latin typeface="Rockwell" pitchFamily="18" charset="0"/>
            </a:endParaRPr>
          </a:p>
          <a:p>
            <a:pPr marL="457200" indent="-457200">
              <a:buNone/>
            </a:pPr>
            <a:r>
              <a:rPr lang="en-US" sz="1700" dirty="0" smtClean="0">
                <a:latin typeface="Rockwell" pitchFamily="18" charset="0"/>
              </a:rPr>
              <a:t>Gabriel, T. (2010, August 1). </a:t>
            </a:r>
            <a:r>
              <a:rPr lang="en-US" sz="1700" dirty="0">
                <a:latin typeface="Rockwell" pitchFamily="18" charset="0"/>
              </a:rPr>
              <a:t> </a:t>
            </a:r>
            <a:r>
              <a:rPr lang="en-US" sz="1700" dirty="0" smtClean="0">
                <a:latin typeface="Rockwell" pitchFamily="18" charset="0"/>
              </a:rPr>
              <a:t>Plagiarism lines blur for students in digital age.  </a:t>
            </a:r>
            <a:r>
              <a:rPr lang="en-US" sz="1700" i="1" dirty="0" smtClean="0">
                <a:latin typeface="Rockwell" pitchFamily="18" charset="0"/>
              </a:rPr>
              <a:t>The New York Times. </a:t>
            </a:r>
            <a:r>
              <a:rPr lang="en-US" sz="1700" dirty="0" smtClean="0">
                <a:latin typeface="Rockwell" pitchFamily="18" charset="0"/>
              </a:rPr>
              <a:t>Retrieved from </a:t>
            </a:r>
            <a:r>
              <a:rPr lang="en-US" sz="1700" dirty="0">
                <a:latin typeface="Rockwell" pitchFamily="18" charset="0"/>
              </a:rPr>
              <a:t>http://</a:t>
            </a:r>
            <a:r>
              <a:rPr lang="en-US" sz="1700" dirty="0" smtClean="0">
                <a:latin typeface="Rockwell" pitchFamily="18" charset="0"/>
              </a:rPr>
              <a:t>www.nytimes.com/</a:t>
            </a:r>
          </a:p>
          <a:p>
            <a:pPr marL="457200" indent="-457200">
              <a:buNone/>
            </a:pPr>
            <a:r>
              <a:rPr lang="en-US" sz="1700" dirty="0" smtClean="0">
                <a:latin typeface="Rockwell" pitchFamily="18" charset="0"/>
              </a:rPr>
              <a:t>Lunsford</a:t>
            </a:r>
            <a:r>
              <a:rPr lang="en-US" sz="1700" dirty="0">
                <a:latin typeface="Rockwell" pitchFamily="18" charset="0"/>
              </a:rPr>
              <a:t>, </a:t>
            </a:r>
            <a:r>
              <a:rPr lang="en-US" sz="1700" dirty="0" smtClean="0">
                <a:latin typeface="Rockwell" pitchFamily="18" charset="0"/>
              </a:rPr>
              <a:t>A. </a:t>
            </a:r>
            <a:r>
              <a:rPr lang="en-US" sz="1700" dirty="0">
                <a:latin typeface="Rockwell" pitchFamily="18" charset="0"/>
              </a:rPr>
              <a:t>A</a:t>
            </a:r>
            <a:r>
              <a:rPr lang="en-US" sz="1700" dirty="0" smtClean="0">
                <a:latin typeface="Rockwell" pitchFamily="18" charset="0"/>
              </a:rPr>
              <a:t>. (2008).  </a:t>
            </a:r>
            <a:r>
              <a:rPr lang="en-US" sz="1700" i="1" dirty="0" smtClean="0">
                <a:latin typeface="Rockwell" pitchFamily="18" charset="0"/>
              </a:rPr>
              <a:t>St</a:t>
            </a:r>
            <a:r>
              <a:rPr lang="en-US" sz="1700" i="1" dirty="0">
                <a:latin typeface="Rockwell" pitchFamily="18" charset="0"/>
              </a:rPr>
              <a:t>. Martin's </a:t>
            </a:r>
            <a:r>
              <a:rPr lang="en-US" sz="1700" i="1" dirty="0" smtClean="0">
                <a:latin typeface="Rockwell" pitchFamily="18" charset="0"/>
              </a:rPr>
              <a:t>Handbook (6th </a:t>
            </a:r>
            <a:r>
              <a:rPr lang="en-US" sz="1700" i="1" dirty="0">
                <a:latin typeface="Rockwell" pitchFamily="18" charset="0"/>
              </a:rPr>
              <a:t>e</a:t>
            </a:r>
            <a:r>
              <a:rPr lang="en-US" sz="1700" i="1" dirty="0" smtClean="0">
                <a:latin typeface="Rockwell" pitchFamily="18" charset="0"/>
              </a:rPr>
              <a:t>d.).</a:t>
            </a:r>
            <a:r>
              <a:rPr lang="en-US" sz="1700" dirty="0" smtClean="0">
                <a:latin typeface="Rockwell" pitchFamily="18" charset="0"/>
              </a:rPr>
              <a:t> </a:t>
            </a:r>
            <a:r>
              <a:rPr lang="en-US" sz="1700" dirty="0">
                <a:latin typeface="Rockwell" pitchFamily="18" charset="0"/>
              </a:rPr>
              <a:t>Boston: Bedford/St. </a:t>
            </a:r>
            <a:r>
              <a:rPr lang="en-US" sz="1700" dirty="0" smtClean="0">
                <a:latin typeface="Rockwell" pitchFamily="18" charset="0"/>
              </a:rPr>
              <a:t>Martin's</a:t>
            </a:r>
            <a:r>
              <a:rPr lang="en-US" sz="1700" dirty="0">
                <a:latin typeface="Rockwell" pitchFamily="18" charset="0"/>
              </a:rPr>
              <a:t>.</a:t>
            </a:r>
          </a:p>
          <a:p>
            <a:pPr marL="457200" indent="-457200">
              <a:buNone/>
            </a:pPr>
            <a:r>
              <a:rPr lang="en-US" sz="1700" dirty="0" err="1" smtClean="0">
                <a:latin typeface="Rockwell" pitchFamily="18" charset="0"/>
              </a:rPr>
              <a:t>Stolley</a:t>
            </a:r>
            <a:r>
              <a:rPr lang="en-US" sz="1700" dirty="0" smtClean="0">
                <a:latin typeface="Rockwell" pitchFamily="18" charset="0"/>
              </a:rPr>
              <a:t>, K., </a:t>
            </a:r>
            <a:r>
              <a:rPr lang="en-US" sz="1700" dirty="0" err="1" smtClean="0">
                <a:latin typeface="Rockwell" pitchFamily="18" charset="0"/>
              </a:rPr>
              <a:t>Brizee</a:t>
            </a:r>
            <a:r>
              <a:rPr lang="en-US" sz="1700" dirty="0" smtClean="0">
                <a:latin typeface="Rockwell" pitchFamily="18" charset="0"/>
              </a:rPr>
              <a:t>, A. &amp; </a:t>
            </a:r>
            <a:r>
              <a:rPr lang="en-US" sz="1700" dirty="0" err="1" smtClean="0">
                <a:latin typeface="Rockwell" pitchFamily="18" charset="0"/>
              </a:rPr>
              <a:t>Piaz</a:t>
            </a:r>
            <a:r>
              <a:rPr lang="en-US" sz="1700" dirty="0" smtClean="0">
                <a:latin typeface="Rockwell" pitchFamily="18" charset="0"/>
              </a:rPr>
              <a:t>, J. (2013, June 7). </a:t>
            </a:r>
            <a:r>
              <a:rPr lang="en-US" sz="1700" i="1" dirty="0" smtClean="0">
                <a:latin typeface="Rockwell" pitchFamily="18" charset="0"/>
              </a:rPr>
              <a:t>Overview and contradictions</a:t>
            </a:r>
            <a:r>
              <a:rPr lang="en-US" sz="1700" dirty="0" smtClean="0">
                <a:latin typeface="Rockwell" pitchFamily="18" charset="0"/>
              </a:rPr>
              <a:t>. Retrieved from </a:t>
            </a:r>
            <a:r>
              <a:rPr lang="en-US" sz="1700" dirty="0">
                <a:latin typeface="Rockwell" pitchFamily="18" charset="0"/>
              </a:rPr>
              <a:t>http://owl.english.purdue.edu/owl/resource/589/01</a:t>
            </a:r>
            <a:r>
              <a:rPr lang="en-US" sz="1700" dirty="0" smtClean="0">
                <a:latin typeface="Rockwell" pitchFamily="18" charset="0"/>
              </a:rPr>
              <a:t>/</a:t>
            </a:r>
          </a:p>
          <a:p>
            <a:pPr marL="457200" indent="-457200">
              <a:buNone/>
            </a:pPr>
            <a:endParaRPr lang="en-US" sz="1600" dirty="0">
              <a:solidFill>
                <a:schemeClr val="tx2"/>
              </a:solidFill>
              <a:latin typeface="Rockwell" pitchFamily="18" charset="0"/>
            </a:endParaRPr>
          </a:p>
        </p:txBody>
      </p:sp>
    </p:spTree>
    <p:extLst>
      <p:ext uri="{BB962C8B-B14F-4D97-AF65-F5344CB8AC3E}">
        <p14:creationId xmlns:p14="http://schemas.microsoft.com/office/powerpoint/2010/main" val="787430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125112" cy="4051437"/>
          </a:xfrm>
        </p:spPr>
        <p:txBody>
          <a:bodyPr>
            <a:normAutofit/>
          </a:bodyPr>
          <a:lstStyle/>
          <a:p>
            <a:pPr marL="0" indent="0" algn="ctr">
              <a:buNone/>
            </a:pPr>
            <a:r>
              <a:rPr lang="en-US" sz="5400" dirty="0" smtClean="0">
                <a:solidFill>
                  <a:schemeClr val="accent1">
                    <a:lumMod val="60000"/>
                    <a:lumOff val="40000"/>
                  </a:schemeClr>
                </a:solidFill>
                <a:latin typeface="Futura Std Condensed ExtBd"/>
                <a:cs typeface="Futura Std Condensed ExtBd"/>
              </a:rPr>
              <a:t>But What Should Citing Actually Look Like? </a:t>
            </a:r>
            <a:endParaRPr lang="en-US" sz="4800" dirty="0">
              <a:solidFill>
                <a:schemeClr val="accent1">
                  <a:lumMod val="60000"/>
                  <a:lumOff val="40000"/>
                </a:schemeClr>
              </a:solidFill>
              <a:latin typeface="Futura Std Condensed ExtBd"/>
              <a:cs typeface="Futura Std Condensed ExtBd"/>
            </a:endParaRPr>
          </a:p>
        </p:txBody>
      </p:sp>
      <p:sp>
        <p:nvSpPr>
          <p:cNvPr id="2" name="TextBox 1"/>
          <p:cNvSpPr txBox="1"/>
          <p:nvPr/>
        </p:nvSpPr>
        <p:spPr>
          <a:xfrm>
            <a:off x="304800" y="6324600"/>
            <a:ext cx="8305800" cy="276999"/>
          </a:xfrm>
          <a:prstGeom prst="rect">
            <a:avLst/>
          </a:prstGeom>
          <a:noFill/>
        </p:spPr>
        <p:txBody>
          <a:bodyPr wrap="square" rtlCol="0">
            <a:spAutoFit/>
          </a:bodyPr>
          <a:lstStyle/>
          <a:p>
            <a:r>
              <a:rPr lang="en-US" sz="1200" dirty="0" smtClean="0">
                <a:latin typeface="Futura std "/>
                <a:cs typeface="Futura std "/>
              </a:rPr>
              <a:t>Image from: http</a:t>
            </a:r>
            <a:r>
              <a:rPr lang="en-US" sz="1200" dirty="0">
                <a:latin typeface="Futura std "/>
                <a:cs typeface="Futura std "/>
              </a:rPr>
              <a:t>://</a:t>
            </a:r>
            <a:r>
              <a:rPr lang="en-US" sz="1200" dirty="0" smtClean="0">
                <a:latin typeface="Futura std "/>
                <a:cs typeface="Futura std "/>
              </a:rPr>
              <a:t>chemistry.berea.edu/lobo2/using/cite/cite2.php</a:t>
            </a:r>
            <a:endParaRPr lang="en-US" sz="1200" dirty="0">
              <a:latin typeface="Futura std "/>
              <a:cs typeface="Futura std "/>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3276600"/>
            <a:ext cx="2857500" cy="2667000"/>
          </a:xfrm>
          <a:prstGeom prst="rect">
            <a:avLst/>
          </a:prstGeom>
        </p:spPr>
      </p:pic>
    </p:spTree>
    <p:extLst>
      <p:ext uri="{BB962C8B-B14F-4D97-AF65-F5344CB8AC3E}">
        <p14:creationId xmlns:p14="http://schemas.microsoft.com/office/powerpoint/2010/main" val="30354228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4400" dirty="0" smtClean="0"/>
              <a:t>Citing actually has </a:t>
            </a:r>
            <a:r>
              <a:rPr lang="en-US" sz="4800" dirty="0" smtClean="0">
                <a:solidFill>
                  <a:schemeClr val="accent6"/>
                </a:solidFill>
              </a:rPr>
              <a:t>two</a:t>
            </a:r>
            <a:r>
              <a:rPr lang="en-US" sz="4400" dirty="0" smtClean="0">
                <a:solidFill>
                  <a:schemeClr val="accent6"/>
                </a:solidFill>
              </a:rPr>
              <a:t> </a:t>
            </a:r>
            <a:r>
              <a:rPr lang="en-US" sz="4400" dirty="0" smtClean="0"/>
              <a:t>parts</a:t>
            </a:r>
            <a:endParaRPr lang="en-US" sz="4400" dirty="0"/>
          </a:p>
        </p:txBody>
      </p:sp>
    </p:spTree>
    <p:extLst>
      <p:ext uri="{BB962C8B-B14F-4D97-AF65-F5344CB8AC3E}">
        <p14:creationId xmlns:p14="http://schemas.microsoft.com/office/powerpoint/2010/main" val="334443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24475"/>
          </a:xfrm>
        </p:spPr>
        <p:txBody>
          <a:bodyPr>
            <a:normAutofit/>
          </a:bodyPr>
          <a:lstStyle/>
          <a:p>
            <a:r>
              <a:rPr lang="en-US" dirty="0">
                <a:solidFill>
                  <a:schemeClr val="accent1">
                    <a:lumMod val="60000"/>
                    <a:lumOff val="40000"/>
                  </a:schemeClr>
                </a:solidFill>
              </a:rPr>
              <a:t>This Is an APA Citation</a:t>
            </a:r>
          </a:p>
        </p:txBody>
      </p:sp>
      <p:sp>
        <p:nvSpPr>
          <p:cNvPr id="3" name="Content Placeholder 2"/>
          <p:cNvSpPr>
            <a:spLocks noGrp="1"/>
          </p:cNvSpPr>
          <p:nvPr>
            <p:ph idx="1"/>
          </p:nvPr>
        </p:nvSpPr>
        <p:spPr/>
        <p:txBody>
          <a:bodyPr>
            <a:normAutofit lnSpcReduction="10000"/>
          </a:bodyPr>
          <a:lstStyle/>
          <a:p>
            <a:pPr marL="0" indent="0" algn="ctr">
              <a:buNone/>
            </a:pPr>
            <a:r>
              <a:rPr lang="en-US" sz="2400" dirty="0" smtClean="0">
                <a:solidFill>
                  <a:srgbClr val="F79646"/>
                </a:solidFill>
                <a:latin typeface="Futura Std Book"/>
                <a:cs typeface="Futura Std Book"/>
              </a:rPr>
              <a:t>In-</a:t>
            </a:r>
            <a:r>
              <a:rPr lang="en-US" sz="2400" dirty="0" smtClean="0">
                <a:solidFill>
                  <a:srgbClr val="F79646"/>
                </a:solidFill>
                <a:latin typeface="Futura Std Book"/>
                <a:cs typeface="Futura Std Book"/>
              </a:rPr>
              <a:t>text Citation:</a:t>
            </a:r>
            <a:endParaRPr lang="en-US" sz="2400" dirty="0" smtClean="0">
              <a:solidFill>
                <a:srgbClr val="F79646"/>
              </a:solidFill>
              <a:latin typeface="Futura Std Book"/>
              <a:cs typeface="Futura Std Book"/>
            </a:endParaRPr>
          </a:p>
          <a:p>
            <a:pPr marL="0" indent="0" algn="ctr">
              <a:buNone/>
            </a:pPr>
            <a:endParaRPr lang="en-US" sz="2400" dirty="0" smtClean="0">
              <a:latin typeface="Futura Std Book"/>
            </a:endParaRPr>
          </a:p>
          <a:p>
            <a:pPr marL="0" indent="0">
              <a:buNone/>
            </a:pPr>
            <a:r>
              <a:rPr lang="en-US" sz="2400" dirty="0" smtClean="0">
                <a:latin typeface="Futura Std Book"/>
              </a:rPr>
              <a:t>“Many students simply do not grasp that using words they did not write is a serious misdeed” (Gabriel, 2010). </a:t>
            </a:r>
          </a:p>
          <a:p>
            <a:pPr marL="0" indent="0">
              <a:buNone/>
            </a:pPr>
            <a:endParaRPr lang="en-US" sz="2400" dirty="0">
              <a:latin typeface="Futura Std Book"/>
            </a:endParaRPr>
          </a:p>
          <a:p>
            <a:pPr marL="0" indent="0" algn="ctr">
              <a:buNone/>
            </a:pPr>
            <a:r>
              <a:rPr lang="en-US" sz="2400" dirty="0" smtClean="0">
                <a:solidFill>
                  <a:srgbClr val="F79646"/>
                </a:solidFill>
                <a:latin typeface="Futura Std Book"/>
              </a:rPr>
              <a:t>Bibliographic Citation at the End:</a:t>
            </a:r>
          </a:p>
          <a:p>
            <a:pPr marL="0" indent="0" algn="ctr">
              <a:buNone/>
            </a:pPr>
            <a:endParaRPr lang="en-US" sz="2400" dirty="0" smtClean="0">
              <a:latin typeface="Futura Std Book"/>
            </a:endParaRPr>
          </a:p>
          <a:p>
            <a:pPr marL="463550" indent="-463550">
              <a:buNone/>
            </a:pPr>
            <a:r>
              <a:rPr lang="en-US" sz="2400" dirty="0">
                <a:latin typeface="Futura Std Book"/>
              </a:rPr>
              <a:t>Gabriel, T. (2010, August 1).  Plagiarism lines blur for students in digital age.  </a:t>
            </a:r>
            <a:r>
              <a:rPr lang="en-US" sz="2400" i="1" dirty="0">
                <a:latin typeface="Futura Std Book"/>
              </a:rPr>
              <a:t>The New York Times. </a:t>
            </a:r>
            <a:r>
              <a:rPr lang="en-US" sz="2400" dirty="0">
                <a:latin typeface="Futura Std Book"/>
              </a:rPr>
              <a:t>Retrieved from http://www.nytimes.com/</a:t>
            </a:r>
          </a:p>
          <a:p>
            <a:pPr marL="0" indent="0">
              <a:buNone/>
            </a:pPr>
            <a:endParaRPr lang="en-US" sz="2400" dirty="0">
              <a:latin typeface="Rockwell" pitchFamily="18" charset="0"/>
            </a:endParaRPr>
          </a:p>
        </p:txBody>
      </p:sp>
    </p:spTree>
    <p:extLst>
      <p:ext uri="{BB962C8B-B14F-4D97-AF65-F5344CB8AC3E}">
        <p14:creationId xmlns:p14="http://schemas.microsoft.com/office/powerpoint/2010/main" val="1676387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This Is an MLA Citation</a:t>
            </a:r>
          </a:p>
        </p:txBody>
      </p:sp>
      <p:sp>
        <p:nvSpPr>
          <p:cNvPr id="3" name="Content Placeholder 2"/>
          <p:cNvSpPr>
            <a:spLocks noGrp="1"/>
          </p:cNvSpPr>
          <p:nvPr>
            <p:ph idx="1"/>
          </p:nvPr>
        </p:nvSpPr>
        <p:spPr>
          <a:xfrm>
            <a:off x="457200" y="1371600"/>
            <a:ext cx="8229600" cy="4114799"/>
          </a:xfrm>
        </p:spPr>
        <p:txBody>
          <a:bodyPr>
            <a:noAutofit/>
          </a:bodyPr>
          <a:lstStyle/>
          <a:p>
            <a:pPr marL="0" indent="0" algn="ctr">
              <a:buNone/>
            </a:pPr>
            <a:r>
              <a:rPr lang="en-US" sz="2400" dirty="0">
                <a:solidFill>
                  <a:srgbClr val="F79646"/>
                </a:solidFill>
                <a:latin typeface="Futura Std Book"/>
                <a:cs typeface="Futura Std Book"/>
              </a:rPr>
              <a:t>In-text:</a:t>
            </a:r>
          </a:p>
          <a:p>
            <a:pPr marL="0" indent="0" algn="ctr">
              <a:buNone/>
            </a:pPr>
            <a:endParaRPr lang="en-US" sz="2200" dirty="0">
              <a:latin typeface="Futura Std Book"/>
            </a:endParaRPr>
          </a:p>
          <a:p>
            <a:pPr marL="0" indent="0">
              <a:buNone/>
            </a:pPr>
            <a:r>
              <a:rPr lang="en-US" sz="2200" dirty="0">
                <a:latin typeface="Futura Std Book"/>
              </a:rPr>
              <a:t>“Many students simply do not grasp that using words they did not write is a serious misdeed” (</a:t>
            </a:r>
            <a:r>
              <a:rPr lang="en-US" sz="2200" dirty="0" smtClean="0">
                <a:latin typeface="Futura Std Book"/>
              </a:rPr>
              <a:t>Gabriel). </a:t>
            </a:r>
            <a:endParaRPr lang="en-US" sz="2200" dirty="0">
              <a:latin typeface="Futura Std Book"/>
            </a:endParaRPr>
          </a:p>
          <a:p>
            <a:pPr marL="0" indent="0">
              <a:buNone/>
            </a:pPr>
            <a:endParaRPr lang="en-US" sz="2200" dirty="0">
              <a:latin typeface="Futura Std Book"/>
            </a:endParaRPr>
          </a:p>
          <a:p>
            <a:pPr marL="0" indent="0" algn="ctr">
              <a:buNone/>
            </a:pPr>
            <a:r>
              <a:rPr lang="en-US" sz="2400" dirty="0" smtClean="0">
                <a:solidFill>
                  <a:srgbClr val="F79646"/>
                </a:solidFill>
                <a:latin typeface="Futura Std Book"/>
              </a:rPr>
              <a:t>Bibliographic Citation at the End:</a:t>
            </a:r>
          </a:p>
          <a:p>
            <a:pPr marL="0" indent="0" algn="ctr">
              <a:buNone/>
            </a:pPr>
            <a:endParaRPr lang="en-US" sz="2200" dirty="0">
              <a:latin typeface="Futura Std Book"/>
            </a:endParaRPr>
          </a:p>
          <a:p>
            <a:pPr marL="463550" indent="-463550">
              <a:buNone/>
            </a:pPr>
            <a:r>
              <a:rPr lang="en-US" sz="2200" dirty="0"/>
              <a:t>Gabriel, Trip. "Plagiarism Lines Blur for Students in Digital Age." </a:t>
            </a:r>
            <a:r>
              <a:rPr lang="en-US" sz="2200" i="1" dirty="0"/>
              <a:t>The New York Times</a:t>
            </a:r>
            <a:r>
              <a:rPr lang="en-US" sz="2200" dirty="0"/>
              <a:t>. </a:t>
            </a:r>
            <a:r>
              <a:rPr lang="en-US" sz="2200" dirty="0" err="1"/>
              <a:t>N.p</a:t>
            </a:r>
            <a:r>
              <a:rPr lang="en-US" sz="2200" dirty="0"/>
              <a:t>., 1 Aug. 2010. Web. 3 Oct. 2013. &lt;http://www.nytimes.com/2010/08/02/education/02cheat.html?pagewanted=all&gt;.</a:t>
            </a:r>
            <a:r>
              <a:rPr lang="en-US" sz="2200" dirty="0" smtClean="0">
                <a:latin typeface="Futura Std Book"/>
              </a:rPr>
              <a:t>/</a:t>
            </a:r>
            <a:endParaRPr lang="en-US" sz="2200" dirty="0">
              <a:latin typeface="Futura Std Book"/>
            </a:endParaRPr>
          </a:p>
          <a:p>
            <a:endParaRPr lang="en-US" sz="2200" dirty="0"/>
          </a:p>
        </p:txBody>
      </p:sp>
    </p:spTree>
    <p:extLst>
      <p:ext uri="{BB962C8B-B14F-4D97-AF65-F5344CB8AC3E}">
        <p14:creationId xmlns:p14="http://schemas.microsoft.com/office/powerpoint/2010/main" val="30492679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A Citation Has Two Parts</a:t>
            </a:r>
          </a:p>
        </p:txBody>
      </p:sp>
      <p:sp>
        <p:nvSpPr>
          <p:cNvPr id="3" name="Content Placeholder 2"/>
          <p:cNvSpPr>
            <a:spLocks noGrp="1"/>
          </p:cNvSpPr>
          <p:nvPr>
            <p:ph idx="1"/>
          </p:nvPr>
        </p:nvSpPr>
        <p:spPr/>
        <p:txBody>
          <a:bodyPr/>
          <a:lstStyle/>
          <a:p>
            <a:pPr marL="0" indent="0">
              <a:buNone/>
            </a:pPr>
            <a:endParaRPr lang="en-US" dirty="0"/>
          </a:p>
          <a:p>
            <a:r>
              <a:rPr lang="en-US" dirty="0" smtClean="0"/>
              <a:t>An </a:t>
            </a:r>
            <a:r>
              <a:rPr lang="en-US" sz="3600" dirty="0" smtClean="0">
                <a:solidFill>
                  <a:schemeClr val="accent6"/>
                </a:solidFill>
              </a:rPr>
              <a:t>in-text</a:t>
            </a:r>
            <a:r>
              <a:rPr lang="en-US" sz="3600" dirty="0" smtClean="0"/>
              <a:t> </a:t>
            </a:r>
            <a:r>
              <a:rPr lang="en-US" dirty="0" smtClean="0"/>
              <a:t>citation means </a:t>
            </a:r>
            <a:r>
              <a:rPr lang="en-US" sz="3600" dirty="0">
                <a:solidFill>
                  <a:schemeClr val="accent6"/>
                </a:solidFill>
              </a:rPr>
              <a:t>nothing by itself! </a:t>
            </a:r>
            <a:endParaRPr lang="en-US" sz="3600" dirty="0" smtClean="0">
              <a:solidFill>
                <a:schemeClr val="accent6"/>
              </a:solidFill>
            </a:endParaRPr>
          </a:p>
          <a:p>
            <a:r>
              <a:rPr lang="en-US" dirty="0" smtClean="0"/>
              <a:t>The in-text citation </a:t>
            </a:r>
            <a:r>
              <a:rPr lang="en-US" dirty="0"/>
              <a:t>points to the </a:t>
            </a:r>
            <a:r>
              <a:rPr lang="en-US" sz="3600" dirty="0" smtClean="0">
                <a:solidFill>
                  <a:schemeClr val="accent6"/>
                </a:solidFill>
              </a:rPr>
              <a:t>bibliographic citation </a:t>
            </a:r>
            <a:r>
              <a:rPr lang="en-US" dirty="0"/>
              <a:t>at the end, which a reader can use to find your original source. </a:t>
            </a:r>
          </a:p>
          <a:p>
            <a:pPr marL="0" indent="0">
              <a:buNone/>
            </a:pPr>
            <a:endParaRPr lang="en-US" dirty="0"/>
          </a:p>
        </p:txBody>
      </p:sp>
    </p:spTree>
    <p:extLst>
      <p:ext uri="{BB962C8B-B14F-4D97-AF65-F5344CB8AC3E}">
        <p14:creationId xmlns:p14="http://schemas.microsoft.com/office/powerpoint/2010/main" val="3292454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rtlCol="0" anchor="ctr"/>
      <a:lstStyle>
        <a:defPPr algn="ctr">
          <a:defRPr>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CMWR Template</Template>
  <TotalTime>2516</TotalTime>
  <Words>2109</Words>
  <Application>Microsoft Macintosh PowerPoint</Application>
  <PresentationFormat>On-screen Show (4:3)</PresentationFormat>
  <Paragraphs>220</Paragraphs>
  <Slides>41</Slides>
  <Notes>18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vt:lpstr>
      <vt:lpstr>PowerPoint Presentation</vt:lpstr>
      <vt:lpstr>PowerPoint Presentation</vt:lpstr>
      <vt:lpstr>Why Cite?</vt:lpstr>
      <vt:lpstr>Why Cite?</vt:lpstr>
      <vt:lpstr>PowerPoint Presentation</vt:lpstr>
      <vt:lpstr>PowerPoint Presentation</vt:lpstr>
      <vt:lpstr>This Is an APA Citation</vt:lpstr>
      <vt:lpstr>This Is an MLA Citation</vt:lpstr>
      <vt:lpstr>A Citation Has Two Parts</vt:lpstr>
      <vt:lpstr>A P A</vt:lpstr>
      <vt:lpstr>M L A</vt:lpstr>
      <vt:lpstr>Part I: In-Text Citations</vt:lpstr>
      <vt:lpstr>Your Text: Other Voices</vt:lpstr>
      <vt:lpstr>General Guidelines for Incorporating Sources</vt:lpstr>
      <vt:lpstr>General Guidelines for Incorporating Sources</vt:lpstr>
      <vt:lpstr>General Guidelines for Incorporating Sources</vt:lpstr>
      <vt:lpstr>Introducing Your Quote, Paraphrase, or Summary</vt:lpstr>
      <vt:lpstr>Introducing Your Quote, Paraphrase, or Summary</vt:lpstr>
      <vt:lpstr>Introducing Your Quote, Paraphrase, or Summary</vt:lpstr>
      <vt:lpstr>Introducing Your Quote, Paraphrase, or Summary</vt:lpstr>
      <vt:lpstr>Introducing Your Quote, Paraphrase, or Summary</vt:lpstr>
      <vt:lpstr>Direct Quotes</vt:lpstr>
      <vt:lpstr>Special Rules for Incorporating a Direct Quote</vt:lpstr>
      <vt:lpstr>Direct Quote in APA</vt:lpstr>
      <vt:lpstr>Direct Quote in MLA</vt:lpstr>
      <vt:lpstr>Modifying Quotes with Brackets</vt:lpstr>
      <vt:lpstr>Modifying Quotes with Ellipses</vt:lpstr>
      <vt:lpstr>Paraphrase</vt:lpstr>
      <vt:lpstr>Special Rules for Incorporating a Paraphrase</vt:lpstr>
      <vt:lpstr>Guide to Constructing a Good Paraphrase</vt:lpstr>
      <vt:lpstr>A Good Paraphrase: APA</vt:lpstr>
      <vt:lpstr>A Good Paraphrase: MLA</vt:lpstr>
      <vt:lpstr>Practicing Quoting and Paraphrasing</vt:lpstr>
      <vt:lpstr>Part II:  Bibliographic Citations at the end of your text</vt:lpstr>
      <vt:lpstr>A P A</vt:lpstr>
      <vt:lpstr>M L A</vt:lpstr>
      <vt:lpstr>Bibliographic Citation Activity</vt:lpstr>
      <vt:lpstr>Remember that…</vt:lpstr>
      <vt:lpstr>Get Help If…</vt:lpstr>
      <vt:lpstr>Where to Find Help</vt:lpstr>
      <vt:lpstr>References</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and Citations</dc:title>
  <dc:creator>DePaul University</dc:creator>
  <cp:lastModifiedBy>Temporary</cp:lastModifiedBy>
  <cp:revision>205</cp:revision>
  <dcterms:created xsi:type="dcterms:W3CDTF">2011-10-17T17:51:51Z</dcterms:created>
  <dcterms:modified xsi:type="dcterms:W3CDTF">2013-10-08T19:21:18Z</dcterms:modified>
</cp:coreProperties>
</file>