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sldIdLst>
    <p:sldId id="256" r:id="rId2"/>
    <p:sldId id="260" r:id="rId3"/>
    <p:sldId id="286" r:id="rId4"/>
    <p:sldId id="257" r:id="rId5"/>
    <p:sldId id="261" r:id="rId6"/>
    <p:sldId id="263" r:id="rId7"/>
    <p:sldId id="266" r:id="rId8"/>
    <p:sldId id="282" r:id="rId9"/>
    <p:sldId id="294" r:id="rId10"/>
    <p:sldId id="292" r:id="rId11"/>
    <p:sldId id="264" r:id="rId12"/>
    <p:sldId id="284" r:id="rId13"/>
    <p:sldId id="288" r:id="rId14"/>
    <p:sldId id="290" r:id="rId15"/>
    <p:sldId id="265" r:id="rId16"/>
    <p:sldId id="258" r:id="rId17"/>
    <p:sldId id="268" r:id="rId18"/>
    <p:sldId id="271" r:id="rId19"/>
    <p:sldId id="272" r:id="rId20"/>
    <p:sldId id="274" r:id="rId21"/>
    <p:sldId id="275" r:id="rId22"/>
    <p:sldId id="273" r:id="rId23"/>
    <p:sldId id="259" r:id="rId24"/>
    <p:sldId id="276" r:id="rId25"/>
    <p:sldId id="277" r:id="rId26"/>
    <p:sldId id="291" r:id="rId27"/>
    <p:sldId id="278" r:id="rId28"/>
    <p:sldId id="281"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51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6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EAA7A-D186-7F4D-B2D6-65B4B05D6C83}" type="datetimeFigureOut">
              <a:rPr lang="en-US" smtClean="0"/>
              <a:t>5/12/14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42CEE8-AB33-4A40-A536-C901ACDC1E61}" type="slidenum">
              <a:rPr lang="en-US" smtClean="0"/>
              <a:t>‹#›</a:t>
            </a:fld>
            <a:endParaRPr lang="en-US"/>
          </a:p>
        </p:txBody>
      </p:sp>
    </p:spTree>
    <p:extLst>
      <p:ext uri="{BB962C8B-B14F-4D97-AF65-F5344CB8AC3E}">
        <p14:creationId xmlns:p14="http://schemas.microsoft.com/office/powerpoint/2010/main" val="1167037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themuse.com/advice/43-resume-tips-that-will-help-get-you-hired"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1</a:t>
            </a:fld>
            <a:endParaRPr lang="en-US"/>
          </a:p>
        </p:txBody>
      </p:sp>
    </p:spTree>
    <p:extLst>
      <p:ext uri="{BB962C8B-B14F-4D97-AF65-F5344CB8AC3E}">
        <p14:creationId xmlns:p14="http://schemas.microsoft.com/office/powerpoint/2010/main" val="214207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15</a:t>
            </a:fld>
            <a:endParaRPr lang="en-US"/>
          </a:p>
        </p:txBody>
      </p:sp>
    </p:spTree>
    <p:extLst>
      <p:ext uri="{BB962C8B-B14F-4D97-AF65-F5344CB8AC3E}">
        <p14:creationId xmlns:p14="http://schemas.microsoft.com/office/powerpoint/2010/main" val="65276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16</a:t>
            </a:fld>
            <a:endParaRPr lang="en-US"/>
          </a:p>
        </p:txBody>
      </p:sp>
    </p:spTree>
    <p:extLst>
      <p:ext uri="{BB962C8B-B14F-4D97-AF65-F5344CB8AC3E}">
        <p14:creationId xmlns:p14="http://schemas.microsoft.com/office/powerpoint/2010/main" val="3265841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17</a:t>
            </a:fld>
            <a:endParaRPr lang="en-US"/>
          </a:p>
        </p:txBody>
      </p:sp>
    </p:spTree>
    <p:extLst>
      <p:ext uri="{BB962C8B-B14F-4D97-AF65-F5344CB8AC3E}">
        <p14:creationId xmlns:p14="http://schemas.microsoft.com/office/powerpoint/2010/main" val="306210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a:t>
            </a:r>
            <a:r>
              <a:rPr lang="en-US" baseline="0" dirty="0" smtClean="0"/>
              <a:t> a resume is a bulleted list, a cover letter is written in the format of a letter, with paragraphs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It’s ok to have a general template, but you should tailor the info</a:t>
            </a:r>
            <a:r>
              <a:rPr lang="en-US" baseline="0" dirty="0" smtClean="0"/>
              <a:t> to each job.  </a:t>
            </a:r>
            <a:r>
              <a:rPr lang="en-US" dirty="0" smtClean="0"/>
              <a:t>It’s also good to personalize the greeting to a specific hiring manager (if one is provided)</a:t>
            </a:r>
          </a:p>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18</a:t>
            </a:fld>
            <a:endParaRPr lang="en-US"/>
          </a:p>
        </p:txBody>
      </p:sp>
    </p:spTree>
    <p:extLst>
      <p:ext uri="{BB962C8B-B14F-4D97-AF65-F5344CB8AC3E}">
        <p14:creationId xmlns:p14="http://schemas.microsoft.com/office/powerpoint/2010/main" val="299613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Look at example</a:t>
            </a:r>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19</a:t>
            </a:fld>
            <a:endParaRPr lang="en-US"/>
          </a:p>
        </p:txBody>
      </p:sp>
    </p:spTree>
    <p:extLst>
      <p:ext uri="{BB962C8B-B14F-4D97-AF65-F5344CB8AC3E}">
        <p14:creationId xmlns:p14="http://schemas.microsoft.com/office/powerpoint/2010/main" val="2188134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Look at example</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lvl="1"/>
            <a:r>
              <a:rPr lang="en-US" dirty="0" smtClean="0"/>
              <a:t>Explain how your academic background and experience make you a qualified candidate for the position</a:t>
            </a:r>
          </a:p>
          <a:p>
            <a:pPr lvl="1"/>
            <a:r>
              <a:rPr lang="en-US" dirty="0" smtClean="0"/>
              <a:t>Point out specific, relevant achievements/ qualifications in your work experience</a:t>
            </a:r>
          </a:p>
          <a:p>
            <a:pPr lvl="1"/>
            <a:r>
              <a:rPr lang="en-US" dirty="0" smtClean="0"/>
              <a:t>Try not to repeat the same information the reader will find in the resume</a:t>
            </a:r>
          </a:p>
          <a:p>
            <a:pPr lvl="1"/>
            <a:r>
              <a:rPr lang="en-US" dirty="0" smtClean="0"/>
              <a:t>Refer the reader to the enclosed or attached resume or application, which summarizes your qualifications, training, and experience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20</a:t>
            </a:fld>
            <a:endParaRPr lang="en-US"/>
          </a:p>
        </p:txBody>
      </p:sp>
    </p:spTree>
    <p:extLst>
      <p:ext uri="{BB962C8B-B14F-4D97-AF65-F5344CB8AC3E}">
        <p14:creationId xmlns:p14="http://schemas.microsoft.com/office/powerpoint/2010/main" val="324778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Look at example</a:t>
            </a:r>
          </a:p>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21</a:t>
            </a:fld>
            <a:endParaRPr lang="en-US"/>
          </a:p>
        </p:txBody>
      </p:sp>
    </p:spTree>
    <p:extLst>
      <p:ext uri="{BB962C8B-B14F-4D97-AF65-F5344CB8AC3E}">
        <p14:creationId xmlns:p14="http://schemas.microsoft.com/office/powerpoint/2010/main" val="4173900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a:t>
            </a:r>
            <a:r>
              <a:rPr lang="en-US" baseline="0" dirty="0" smtClean="0"/>
              <a:t> out about the interviewer or company (shadowing) if possible</a:t>
            </a:r>
          </a:p>
          <a:p>
            <a:r>
              <a:rPr lang="en-US" baseline="0" dirty="0" smtClean="0"/>
              <a:t>Have questions you’d like to ask</a:t>
            </a:r>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24</a:t>
            </a:fld>
            <a:endParaRPr lang="en-US"/>
          </a:p>
        </p:txBody>
      </p:sp>
    </p:spTree>
    <p:extLst>
      <p:ext uri="{BB962C8B-B14F-4D97-AF65-F5344CB8AC3E}">
        <p14:creationId xmlns:p14="http://schemas.microsoft.com/office/powerpoint/2010/main" val="3122419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25</a:t>
            </a:fld>
            <a:endParaRPr lang="en-US"/>
          </a:p>
        </p:txBody>
      </p:sp>
    </p:spTree>
    <p:extLst>
      <p:ext uri="{BB962C8B-B14F-4D97-AF65-F5344CB8AC3E}">
        <p14:creationId xmlns:p14="http://schemas.microsoft.com/office/powerpoint/2010/main" val="2422938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27</a:t>
            </a:fld>
            <a:endParaRPr lang="en-US"/>
          </a:p>
        </p:txBody>
      </p:sp>
    </p:spTree>
    <p:extLst>
      <p:ext uri="{BB962C8B-B14F-4D97-AF65-F5344CB8AC3E}">
        <p14:creationId xmlns:p14="http://schemas.microsoft.com/office/powerpoint/2010/main" val="105552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C642CEE8-AB33-4A40-A536-C901ACDC1E61}" type="slidenum">
              <a:rPr lang="en-US" smtClean="0"/>
              <a:t>2</a:t>
            </a:fld>
            <a:endParaRPr lang="en-US"/>
          </a:p>
        </p:txBody>
      </p:sp>
    </p:spTree>
    <p:extLst>
      <p:ext uri="{BB962C8B-B14F-4D97-AF65-F5344CB8AC3E}">
        <p14:creationId xmlns:p14="http://schemas.microsoft.com/office/powerpoint/2010/main" val="755491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28</a:t>
            </a:fld>
            <a:endParaRPr lang="en-US"/>
          </a:p>
        </p:txBody>
      </p:sp>
    </p:spTree>
    <p:extLst>
      <p:ext uri="{BB962C8B-B14F-4D97-AF65-F5344CB8AC3E}">
        <p14:creationId xmlns:p14="http://schemas.microsoft.com/office/powerpoint/2010/main" val="3005535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different types of resumes,</a:t>
            </a:r>
            <a:r>
              <a:rPr lang="en-US" baseline="0" dirty="0" smtClean="0"/>
              <a:t> for consistency and clarity, we will focus on a basic resume </a:t>
            </a:r>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4</a:t>
            </a:fld>
            <a:endParaRPr lang="en-US"/>
          </a:p>
        </p:txBody>
      </p:sp>
    </p:spTree>
    <p:extLst>
      <p:ext uri="{BB962C8B-B14F-4D97-AF65-F5344CB8AC3E}">
        <p14:creationId xmlns:p14="http://schemas.microsoft.com/office/powerpoint/2010/main" val="406192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should be a page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It shouldn’t say everything, only the most important and key experiences. Highlights your achievements and experiences.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 it’s a good idea to have a master list of everything you have done where you keep everything</a:t>
            </a:r>
            <a:r>
              <a:rPr lang="en-US" baseline="0" dirty="0" smtClean="0"/>
              <a:t> to cut and paste to tailor to each individual job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Employers will read hundreds of resumes, so we now have some tips to make your resume stand out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5</a:t>
            </a:fld>
            <a:endParaRPr lang="en-US"/>
          </a:p>
        </p:txBody>
      </p:sp>
    </p:spTree>
    <p:extLst>
      <p:ext uri="{BB962C8B-B14F-4D97-AF65-F5344CB8AC3E}">
        <p14:creationId xmlns:p14="http://schemas.microsoft.com/office/powerpoint/2010/main" val="422140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6</a:t>
            </a:fld>
            <a:endParaRPr lang="en-US"/>
          </a:p>
        </p:txBody>
      </p:sp>
    </p:spTree>
    <p:extLst>
      <p:ext uri="{BB962C8B-B14F-4D97-AF65-F5344CB8AC3E}">
        <p14:creationId xmlns:p14="http://schemas.microsoft.com/office/powerpoint/2010/main" val="185189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https://www.themuse.com/advice/43-resume-tips-that-will-help-get-you-hired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8</a:t>
            </a:fld>
            <a:endParaRPr lang="en-US"/>
          </a:p>
        </p:txBody>
      </p:sp>
    </p:spTree>
    <p:extLst>
      <p:ext uri="{BB962C8B-B14F-4D97-AF65-F5344CB8AC3E}">
        <p14:creationId xmlns:p14="http://schemas.microsoft.com/office/powerpoint/2010/main" val="226660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a res should be a living document, so you should change it for each job/application</a:t>
            </a:r>
          </a:p>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11</a:t>
            </a:fld>
            <a:endParaRPr lang="en-US"/>
          </a:p>
        </p:txBody>
      </p:sp>
    </p:spTree>
    <p:extLst>
      <p:ext uri="{BB962C8B-B14F-4D97-AF65-F5344CB8AC3E}">
        <p14:creationId xmlns:p14="http://schemas.microsoft.com/office/powerpoint/2010/main" val="69535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12</a:t>
            </a:fld>
            <a:endParaRPr lang="en-US"/>
          </a:p>
        </p:txBody>
      </p:sp>
    </p:spTree>
    <p:extLst>
      <p:ext uri="{BB962C8B-B14F-4D97-AF65-F5344CB8AC3E}">
        <p14:creationId xmlns:p14="http://schemas.microsoft.com/office/powerpoint/2010/main" val="222515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2CEE8-AB33-4A40-A536-C901ACDC1E61}" type="slidenum">
              <a:rPr lang="en-US" smtClean="0"/>
              <a:t>13</a:t>
            </a:fld>
            <a:endParaRPr lang="en-US"/>
          </a:p>
        </p:txBody>
      </p:sp>
    </p:spTree>
    <p:extLst>
      <p:ext uri="{BB962C8B-B14F-4D97-AF65-F5344CB8AC3E}">
        <p14:creationId xmlns:p14="http://schemas.microsoft.com/office/powerpoint/2010/main" val="2779729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lstStyle>
            <a:lvl1pPr marL="0" indent="0" algn="ctr">
              <a:buNone/>
              <a:defRPr>
                <a:solidFill>
                  <a:schemeClr val="bg1"/>
                </a:solidFill>
                <a:latin typeface="Futura Std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5/12/14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a:p>
        </p:txBody>
      </p:sp>
      <p:pic>
        <p:nvPicPr>
          <p:cNvPr id="7" name="Picture 6" descr="DePaul logo PRIMARY configuration Cream.png"/>
          <p:cNvPicPr>
            <a:picLocks noChangeAspect="1"/>
          </p:cNvPicPr>
          <p:nvPr userDrawn="1"/>
        </p:nvPicPr>
        <p:blipFill>
          <a:blip r:embed="rId2" cstate="print"/>
          <a:stretch>
            <a:fillRect/>
          </a:stretch>
        </p:blipFill>
        <p:spPr>
          <a:xfrm>
            <a:off x="304800" y="5715000"/>
            <a:ext cx="2602997" cy="341377"/>
          </a:xfrm>
          <a:prstGeom prst="rect">
            <a:avLst/>
          </a:prstGeom>
        </p:spPr>
      </p:pic>
      <p:pic>
        <p:nvPicPr>
          <p:cNvPr id="9" name="Picture 8" descr="CMWRLargeSquareCorners.png"/>
          <p:cNvPicPr>
            <a:picLocks noChangeAspect="1"/>
          </p:cNvPicPr>
          <p:nvPr userDrawn="1"/>
        </p:nvPicPr>
        <p:blipFill>
          <a:blip r:embed="rId3" cstate="print"/>
          <a:stretch>
            <a:fillRect/>
          </a:stretch>
        </p:blipFill>
        <p:spPr>
          <a:xfrm>
            <a:off x="5334000" y="5168590"/>
            <a:ext cx="3581400" cy="14277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14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5/12/14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a:p>
        </p:txBody>
      </p:sp>
      <p:pic>
        <p:nvPicPr>
          <p:cNvPr id="10" name="Picture 9"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861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28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5/12/14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a:p>
        </p:txBody>
      </p:sp>
      <p:pic>
        <p:nvPicPr>
          <p:cNvPr id="10" name="Picture 9"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5/12/14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a:p>
        </p:txBody>
      </p:sp>
      <p:pic>
        <p:nvPicPr>
          <p:cNvPr id="10" name="Picture 9"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5/12/14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a:p>
        </p:txBody>
      </p:sp>
      <p:pic>
        <p:nvPicPr>
          <p:cNvPr id="12" name="Picture 11"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5/12/14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a:p>
        </p:txBody>
      </p:sp>
      <p:pic>
        <p:nvPicPr>
          <p:cNvPr id="8" name="Picture 7"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5/12/14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a:p>
        </p:txBody>
      </p:sp>
      <p:pic>
        <p:nvPicPr>
          <p:cNvPr id="7" name="Picture 6"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94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5/12/14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a:p>
        </p:txBody>
      </p:sp>
      <p:pic>
        <p:nvPicPr>
          <p:cNvPr id="10" name="Picture 9"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19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231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828800" y="4986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5/12/14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a:p>
        </p:txBody>
      </p:sp>
      <p:pic>
        <p:nvPicPr>
          <p:cNvPr id="10" name="Picture 9"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515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bg1"/>
          </a:solidFill>
          <a:latin typeface="Futura Std Condensed ExtB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Futura Std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Futura Std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Futura Std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Futura Std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Futura Std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45437" y="6350225"/>
            <a:ext cx="2498563" cy="369332"/>
          </a:xfrm>
          <a:prstGeom prst="rect">
            <a:avLst/>
          </a:prstGeom>
          <a:solidFill>
            <a:srgbClr val="4B515B"/>
          </a:solidFill>
        </p:spPr>
        <p:txBody>
          <a:bodyPr wrap="square" rtlCol="0">
            <a:spAutoFit/>
          </a:bodyPr>
          <a:lstStyle/>
          <a:p>
            <a:endParaRPr lang="en-US" dirty="0"/>
          </a:p>
        </p:txBody>
      </p:sp>
      <p:pic>
        <p:nvPicPr>
          <p:cNvPr id="4" name="Picture 3" descr="CMWRWorkshopSQ14HiR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69900"/>
            <a:ext cx="9144000" cy="5914600"/>
          </a:xfrm>
          <a:prstGeom prst="rect">
            <a:avLst/>
          </a:prstGeom>
        </p:spPr>
      </p:pic>
    </p:spTree>
    <p:extLst>
      <p:ext uri="{BB962C8B-B14F-4D97-AF65-F5344CB8AC3E}">
        <p14:creationId xmlns:p14="http://schemas.microsoft.com/office/powerpoint/2010/main" val="30599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7923" y="4540109"/>
            <a:ext cx="2783429" cy="2308324"/>
          </a:xfrm>
          <a:prstGeom prst="rect">
            <a:avLst/>
          </a:prstGeom>
          <a:solidFill>
            <a:srgbClr val="4B515B"/>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7" name="Picture 6" descr="Screen Shot 2014-04-30 at 2.02.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60" y="121765"/>
            <a:ext cx="8677674" cy="6350756"/>
          </a:xfrm>
          <a:prstGeom prst="rect">
            <a:avLst/>
          </a:prstGeom>
        </p:spPr>
      </p:pic>
      <p:sp>
        <p:nvSpPr>
          <p:cNvPr id="8" name="TextBox 7"/>
          <p:cNvSpPr txBox="1"/>
          <p:nvPr/>
        </p:nvSpPr>
        <p:spPr>
          <a:xfrm>
            <a:off x="434911" y="6472521"/>
            <a:ext cx="2957393" cy="369332"/>
          </a:xfrm>
          <a:prstGeom prst="rect">
            <a:avLst/>
          </a:prstGeom>
          <a:noFill/>
        </p:spPr>
        <p:txBody>
          <a:bodyPr wrap="square" rtlCol="0">
            <a:spAutoFit/>
          </a:bodyPr>
          <a:lstStyle/>
          <a:p>
            <a:r>
              <a:rPr lang="en-US" dirty="0" smtClean="0"/>
              <a:t>From DePaul Career Center</a:t>
            </a:r>
            <a:endParaRPr lang="en-US" dirty="0"/>
          </a:p>
        </p:txBody>
      </p:sp>
    </p:spTree>
    <p:extLst>
      <p:ext uri="{BB962C8B-B14F-4D97-AF65-F5344CB8AC3E}">
        <p14:creationId xmlns:p14="http://schemas.microsoft.com/office/powerpoint/2010/main" val="3683797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Content of a Resume</a:t>
            </a:r>
            <a:endParaRPr lang="en-US" dirty="0"/>
          </a:p>
        </p:txBody>
      </p:sp>
      <p:sp>
        <p:nvSpPr>
          <p:cNvPr id="3" name="Content Placeholder 2"/>
          <p:cNvSpPr>
            <a:spLocks noGrp="1"/>
          </p:cNvSpPr>
          <p:nvPr>
            <p:ph idx="1"/>
          </p:nvPr>
        </p:nvSpPr>
        <p:spPr>
          <a:xfrm>
            <a:off x="457200" y="1600201"/>
            <a:ext cx="8229600" cy="5009919"/>
          </a:xfrm>
        </p:spPr>
        <p:txBody>
          <a:bodyPr>
            <a:normAutofit/>
          </a:bodyPr>
          <a:lstStyle/>
          <a:p>
            <a:pPr marL="342900" lvl="1" indent="-342900">
              <a:spcBef>
                <a:spcPts val="1200"/>
              </a:spcBef>
              <a:buFont typeface="Arial" pitchFamily="34" charset="0"/>
              <a:buChar char="•"/>
            </a:pPr>
            <a:r>
              <a:rPr lang="en-US" sz="3200" dirty="0" smtClean="0"/>
              <a:t>Only include the most important </a:t>
            </a:r>
            <a:r>
              <a:rPr lang="en-US" sz="3200" dirty="0"/>
              <a:t>/ relevant information and </a:t>
            </a:r>
            <a:r>
              <a:rPr lang="en-US" sz="3200" dirty="0" smtClean="0"/>
              <a:t>experiences.</a:t>
            </a:r>
          </a:p>
          <a:p>
            <a:pPr>
              <a:spcBef>
                <a:spcPts val="1200"/>
              </a:spcBef>
            </a:pPr>
            <a:r>
              <a:rPr lang="en-US" dirty="0" smtClean="0"/>
              <a:t>Common Sections:</a:t>
            </a:r>
            <a:endParaRPr lang="en-US" dirty="0"/>
          </a:p>
          <a:p>
            <a:pPr lvl="1"/>
            <a:r>
              <a:rPr lang="en-US" dirty="0" smtClean="0"/>
              <a:t>Education</a:t>
            </a:r>
          </a:p>
          <a:p>
            <a:pPr lvl="1"/>
            <a:r>
              <a:rPr lang="en-US" dirty="0" smtClean="0"/>
              <a:t>Work</a:t>
            </a:r>
          </a:p>
          <a:p>
            <a:pPr lvl="1"/>
            <a:r>
              <a:rPr lang="en-US" dirty="0" smtClean="0"/>
              <a:t>Volunteering</a:t>
            </a:r>
          </a:p>
          <a:p>
            <a:pPr lvl="1"/>
            <a:r>
              <a:rPr lang="en-US" dirty="0" smtClean="0"/>
              <a:t>Honors / Achievements</a:t>
            </a:r>
            <a:endParaRPr lang="en-US" dirty="0"/>
          </a:p>
          <a:p>
            <a:pPr lvl="1"/>
            <a:r>
              <a:rPr lang="en-US" dirty="0" smtClean="0"/>
              <a:t>Skills</a:t>
            </a:r>
          </a:p>
          <a:p>
            <a:pPr lvl="2"/>
            <a:endParaRPr lang="en-US" dirty="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0062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a:t>
            </a:r>
            <a:endParaRPr lang="en-US" dirty="0"/>
          </a:p>
        </p:txBody>
      </p:sp>
      <p:sp>
        <p:nvSpPr>
          <p:cNvPr id="3" name="Content Placeholder 2"/>
          <p:cNvSpPr>
            <a:spLocks noGrp="1"/>
          </p:cNvSpPr>
          <p:nvPr>
            <p:ph idx="1"/>
          </p:nvPr>
        </p:nvSpPr>
        <p:spPr/>
        <p:txBody>
          <a:bodyPr>
            <a:normAutofit/>
          </a:bodyPr>
          <a:lstStyle/>
          <a:p>
            <a:pPr>
              <a:spcBef>
                <a:spcPts val="1200"/>
              </a:spcBef>
            </a:pPr>
            <a:r>
              <a:rPr lang="en-US" dirty="0" smtClean="0"/>
              <a:t>For each entry, you will also have a brief bulleted list of what you did.</a:t>
            </a:r>
          </a:p>
          <a:p>
            <a:pPr>
              <a:spcBef>
                <a:spcPts val="1200"/>
              </a:spcBef>
            </a:pPr>
            <a:r>
              <a:rPr lang="en-US" dirty="0" smtClean="0"/>
              <a:t>You want to be as clear and concise as possible.</a:t>
            </a:r>
          </a:p>
          <a:p>
            <a:pPr lvl="1"/>
            <a:r>
              <a:rPr lang="en-US" dirty="0"/>
              <a:t>Don</a:t>
            </a:r>
            <a:r>
              <a:rPr lang="fr-FR" dirty="0"/>
              <a:t>’</a:t>
            </a:r>
            <a:r>
              <a:rPr lang="en-US" dirty="0"/>
              <a:t>t use “I” at the beginning of </a:t>
            </a:r>
            <a:r>
              <a:rPr lang="en-US" dirty="0" smtClean="0"/>
              <a:t>bullets.</a:t>
            </a:r>
            <a:endParaRPr lang="en-US" dirty="0"/>
          </a:p>
          <a:p>
            <a:pPr lvl="1"/>
            <a:r>
              <a:rPr lang="en-US" dirty="0" smtClean="0"/>
              <a:t>Don</a:t>
            </a:r>
            <a:r>
              <a:rPr lang="fr-FR" dirty="0" smtClean="0"/>
              <a:t>’</a:t>
            </a:r>
            <a:r>
              <a:rPr lang="en-US" dirty="0" smtClean="0"/>
              <a:t>t use introductory phrases within bullets.</a:t>
            </a:r>
          </a:p>
          <a:p>
            <a:pPr marL="457200" lvl="1" indent="0">
              <a:buNone/>
            </a:pPr>
            <a:endParaRPr lang="en-US" dirty="0" smtClean="0"/>
          </a:p>
          <a:p>
            <a:endParaRPr lang="en-US" dirty="0" smtClean="0"/>
          </a:p>
        </p:txBody>
      </p:sp>
    </p:spTree>
    <p:extLst>
      <p:ext uri="{BB962C8B-B14F-4D97-AF65-F5344CB8AC3E}">
        <p14:creationId xmlns:p14="http://schemas.microsoft.com/office/powerpoint/2010/main" val="2555521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Strong </a:t>
            </a:r>
            <a:r>
              <a:rPr lang="en-US" dirty="0" smtClean="0"/>
              <a:t>Action </a:t>
            </a:r>
            <a:r>
              <a:rPr lang="en-US" dirty="0"/>
              <a:t>V</a:t>
            </a:r>
            <a:r>
              <a:rPr lang="en-US" dirty="0" smtClean="0"/>
              <a:t>erbs</a:t>
            </a:r>
            <a:endParaRPr lang="en-US" dirty="0"/>
          </a:p>
        </p:txBody>
      </p:sp>
      <p:sp>
        <p:nvSpPr>
          <p:cNvPr id="3" name="Content Placeholder 2"/>
          <p:cNvSpPr>
            <a:spLocks noGrp="1"/>
          </p:cNvSpPr>
          <p:nvPr>
            <p:ph idx="1"/>
          </p:nvPr>
        </p:nvSpPr>
        <p:spPr>
          <a:xfrm>
            <a:off x="457200" y="1600201"/>
            <a:ext cx="8229600" cy="1809085"/>
          </a:xfrm>
        </p:spPr>
        <p:txBody>
          <a:bodyPr numCol="1">
            <a:normAutofit/>
          </a:bodyPr>
          <a:lstStyle/>
          <a:p>
            <a:pPr>
              <a:spcAft>
                <a:spcPts val="600"/>
              </a:spcAft>
            </a:pPr>
            <a:r>
              <a:rPr lang="en-US" dirty="0">
                <a:latin typeface="Futura std book"/>
                <a:cs typeface="Futura std book"/>
              </a:rPr>
              <a:t>It is </a:t>
            </a:r>
            <a:r>
              <a:rPr lang="en-US" dirty="0" smtClean="0">
                <a:latin typeface="Futura std book"/>
                <a:cs typeface="Futura std book"/>
              </a:rPr>
              <a:t>smart </a:t>
            </a:r>
            <a:r>
              <a:rPr lang="en-US" dirty="0">
                <a:latin typeface="Futura std book"/>
                <a:cs typeface="Futura std book"/>
              </a:rPr>
              <a:t>to use any verbs that appear in the job posting/</a:t>
            </a:r>
            <a:r>
              <a:rPr lang="en-US" dirty="0" smtClean="0">
                <a:latin typeface="Futura std book"/>
                <a:cs typeface="Futura std book"/>
              </a:rPr>
              <a:t>description.</a:t>
            </a:r>
          </a:p>
          <a:p>
            <a:pPr marL="0" indent="0">
              <a:buNone/>
            </a:pPr>
            <a:r>
              <a:rPr lang="en-US" dirty="0" smtClean="0">
                <a:latin typeface="Futura std book"/>
                <a:cs typeface="Futura std book"/>
              </a:rPr>
              <a:t>Some strong action verbs:</a:t>
            </a:r>
            <a:endParaRPr lang="en-US" dirty="0">
              <a:latin typeface="Futura std book"/>
              <a:cs typeface="Futura std book"/>
            </a:endParaRPr>
          </a:p>
          <a:p>
            <a:pPr marL="0" indent="0">
              <a:buNone/>
            </a:pPr>
            <a:endParaRPr lang="en-US" dirty="0" smtClean="0"/>
          </a:p>
          <a:p>
            <a:endParaRPr lang="en-US" dirty="0" smtClean="0"/>
          </a:p>
        </p:txBody>
      </p:sp>
      <p:sp>
        <p:nvSpPr>
          <p:cNvPr id="6" name="Content Placeholder 2"/>
          <p:cNvSpPr txBox="1">
            <a:spLocks/>
          </p:cNvSpPr>
          <p:nvPr/>
        </p:nvSpPr>
        <p:spPr>
          <a:xfrm>
            <a:off x="457200" y="3409286"/>
            <a:ext cx="8229600" cy="2974697"/>
          </a:xfrm>
          <a:prstGeom prst="rect">
            <a:avLst/>
          </a:prstGeom>
        </p:spPr>
        <p:txBody>
          <a:bodyPr vert="horz" lIns="91440" tIns="45720" rIns="91440" bIns="45720" numCol="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Futura Std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Futura Std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Futura Std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Futura Std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Futura Std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Achieved</a:t>
            </a:r>
          </a:p>
          <a:p>
            <a:r>
              <a:rPr lang="en-US" dirty="0" smtClean="0"/>
              <a:t>Facilitated</a:t>
            </a:r>
          </a:p>
          <a:p>
            <a:r>
              <a:rPr lang="en-US" dirty="0" smtClean="0"/>
              <a:t>Demonstrated</a:t>
            </a:r>
          </a:p>
          <a:p>
            <a:r>
              <a:rPr lang="en-US" dirty="0" smtClean="0"/>
              <a:t>Consulted</a:t>
            </a:r>
          </a:p>
          <a:p>
            <a:r>
              <a:rPr lang="en-US" dirty="0" smtClean="0"/>
              <a:t>Balanced</a:t>
            </a:r>
          </a:p>
          <a:p>
            <a:r>
              <a:rPr lang="en-US" dirty="0" smtClean="0"/>
              <a:t>Led</a:t>
            </a:r>
          </a:p>
          <a:p>
            <a:r>
              <a:rPr lang="en-US" dirty="0" smtClean="0"/>
              <a:t>Managed</a:t>
            </a:r>
          </a:p>
          <a:p>
            <a:r>
              <a:rPr lang="en-US" dirty="0" smtClean="0"/>
              <a:t>Organized</a:t>
            </a:r>
          </a:p>
          <a:p>
            <a:r>
              <a:rPr lang="en-US" dirty="0" smtClean="0"/>
              <a:t>Mentored</a:t>
            </a:r>
          </a:p>
          <a:p>
            <a:r>
              <a:rPr lang="en-US" dirty="0" smtClean="0"/>
              <a:t>Maintained</a:t>
            </a:r>
          </a:p>
          <a:p>
            <a:endParaRPr lang="en-US" dirty="0" smtClean="0"/>
          </a:p>
          <a:p>
            <a:endParaRPr lang="en-US" dirty="0" smtClean="0"/>
          </a:p>
        </p:txBody>
      </p:sp>
      <p:sp>
        <p:nvSpPr>
          <p:cNvPr id="5" name="TextBox 4"/>
          <p:cNvSpPr txBox="1"/>
          <p:nvPr/>
        </p:nvSpPr>
        <p:spPr>
          <a:xfrm>
            <a:off x="434911" y="6472521"/>
            <a:ext cx="2957393" cy="369332"/>
          </a:xfrm>
          <a:prstGeom prst="rect">
            <a:avLst/>
          </a:prstGeom>
          <a:noFill/>
        </p:spPr>
        <p:txBody>
          <a:bodyPr wrap="square" rtlCol="0">
            <a:spAutoFit/>
          </a:bodyPr>
          <a:lstStyle/>
          <a:p>
            <a:r>
              <a:rPr lang="en-US" dirty="0" smtClean="0"/>
              <a:t>From DePaul Career Center</a:t>
            </a:r>
            <a:endParaRPr lang="en-US" dirty="0"/>
          </a:p>
        </p:txBody>
      </p:sp>
    </p:spTree>
    <p:extLst>
      <p:ext uri="{BB962C8B-B14F-4D97-AF65-F5344CB8AC3E}">
        <p14:creationId xmlns:p14="http://schemas.microsoft.com/office/powerpoint/2010/main" val="267305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and Concrete Language</a:t>
            </a:r>
            <a:endParaRPr lang="en-US" dirty="0"/>
          </a:p>
        </p:txBody>
      </p:sp>
      <p:sp>
        <p:nvSpPr>
          <p:cNvPr id="3" name="Content Placeholder 2"/>
          <p:cNvSpPr>
            <a:spLocks noGrp="1"/>
          </p:cNvSpPr>
          <p:nvPr>
            <p:ph idx="1"/>
          </p:nvPr>
        </p:nvSpPr>
        <p:spPr>
          <a:xfrm>
            <a:off x="457200" y="1600201"/>
            <a:ext cx="8229600" cy="4731599"/>
          </a:xfrm>
        </p:spPr>
        <p:txBody>
          <a:bodyPr>
            <a:normAutofit/>
          </a:bodyPr>
          <a:lstStyle/>
          <a:p>
            <a:r>
              <a:rPr lang="en-US" dirty="0" smtClean="0"/>
              <a:t>Use clear language that makes it easy to understand what you did or accomplished.</a:t>
            </a:r>
          </a:p>
          <a:p>
            <a:r>
              <a:rPr lang="en-US" dirty="0" smtClean="0"/>
              <a:t>Include specific details:</a:t>
            </a:r>
          </a:p>
          <a:p>
            <a:pPr lvl="1"/>
            <a:r>
              <a:rPr lang="en-US" dirty="0" smtClean="0"/>
              <a:t>Numbers</a:t>
            </a:r>
          </a:p>
          <a:p>
            <a:pPr lvl="1"/>
            <a:r>
              <a:rPr lang="en-US" dirty="0" smtClean="0"/>
              <a:t>How often you completed something</a:t>
            </a:r>
          </a:p>
          <a:p>
            <a:pPr lvl="1"/>
            <a:r>
              <a:rPr lang="en-US" dirty="0" smtClean="0"/>
              <a:t>The impact of your work</a:t>
            </a:r>
          </a:p>
        </p:txBody>
      </p:sp>
    </p:spTree>
    <p:extLst>
      <p:ext uri="{BB962C8B-B14F-4D97-AF65-F5344CB8AC3E}">
        <p14:creationId xmlns:p14="http://schemas.microsoft.com/office/powerpoint/2010/main" val="647394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 Activity</a:t>
            </a:r>
            <a:endParaRPr lang="en-US" dirty="0"/>
          </a:p>
        </p:txBody>
      </p:sp>
      <p:sp>
        <p:nvSpPr>
          <p:cNvPr id="3" name="Content Placeholder 2"/>
          <p:cNvSpPr>
            <a:spLocks noGrp="1"/>
          </p:cNvSpPr>
          <p:nvPr>
            <p:ph idx="1"/>
          </p:nvPr>
        </p:nvSpPr>
        <p:spPr/>
        <p:txBody>
          <a:bodyPr>
            <a:normAutofit/>
          </a:bodyPr>
          <a:lstStyle/>
          <a:p>
            <a:pPr lvl="0"/>
            <a:r>
              <a:rPr lang="en-US" dirty="0" smtClean="0"/>
              <a:t>In small groups, look through these sample resumes.  Compare them to one another, considering what we’ve covered so far.  Rank them from best to worst. What about them makes them strong or weak resumes?</a:t>
            </a:r>
          </a:p>
          <a:p>
            <a:pPr marL="0" indent="0">
              <a:buNone/>
            </a:pPr>
            <a:endParaRPr lang="en-US" dirty="0"/>
          </a:p>
          <a:p>
            <a:endParaRPr lang="en-US" dirty="0"/>
          </a:p>
        </p:txBody>
      </p:sp>
    </p:spTree>
    <p:extLst>
      <p:ext uri="{BB962C8B-B14F-4D97-AF65-F5344CB8AC3E}">
        <p14:creationId xmlns:p14="http://schemas.microsoft.com/office/powerpoint/2010/main" val="83880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Letters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321879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Cover Letter:</a:t>
            </a:r>
            <a:endParaRPr lang="en-US" dirty="0"/>
          </a:p>
        </p:txBody>
      </p:sp>
      <p:sp>
        <p:nvSpPr>
          <p:cNvPr id="5" name="Content Placeholder 4"/>
          <p:cNvSpPr>
            <a:spLocks noGrp="1"/>
          </p:cNvSpPr>
          <p:nvPr>
            <p:ph idx="1"/>
          </p:nvPr>
        </p:nvSpPr>
        <p:spPr>
          <a:xfrm>
            <a:off x="457200" y="1600201"/>
            <a:ext cx="8229600" cy="4714204"/>
          </a:xfrm>
        </p:spPr>
        <p:txBody>
          <a:bodyPr>
            <a:normAutofit/>
          </a:bodyPr>
          <a:lstStyle/>
          <a:p>
            <a:r>
              <a:rPr lang="en-US" dirty="0" smtClean="0"/>
              <a:t>Gives a more in depth description of you and your experiences</a:t>
            </a:r>
          </a:p>
          <a:p>
            <a:r>
              <a:rPr lang="en-US" dirty="0" smtClean="0"/>
              <a:t>Connects your </a:t>
            </a:r>
            <a:r>
              <a:rPr lang="en-US" dirty="0"/>
              <a:t>resume and other application documents </a:t>
            </a:r>
          </a:p>
          <a:p>
            <a:r>
              <a:rPr lang="en-US" dirty="0" smtClean="0"/>
              <a:t>Demonstrates your writing skills</a:t>
            </a:r>
          </a:p>
          <a:p>
            <a:r>
              <a:rPr lang="en-US" dirty="0" smtClean="0"/>
              <a:t>Discusses why you are an ideal candidate</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682070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Elements of Successful Cover Letters</a:t>
            </a:r>
            <a:endParaRPr lang="en-US" dirty="0"/>
          </a:p>
        </p:txBody>
      </p:sp>
      <p:sp>
        <p:nvSpPr>
          <p:cNvPr id="3" name="Content Placeholder 2"/>
          <p:cNvSpPr>
            <a:spLocks noGrp="1"/>
          </p:cNvSpPr>
          <p:nvPr>
            <p:ph idx="1"/>
          </p:nvPr>
        </p:nvSpPr>
        <p:spPr>
          <a:xfrm>
            <a:off x="457200" y="1600201"/>
            <a:ext cx="8229600" cy="4957734"/>
          </a:xfrm>
        </p:spPr>
        <p:txBody>
          <a:bodyPr>
            <a:normAutofit/>
          </a:bodyPr>
          <a:lstStyle/>
          <a:p>
            <a:r>
              <a:rPr lang="en-US" dirty="0" smtClean="0"/>
              <a:t>Personalize each cover letter to the specific job.</a:t>
            </a:r>
          </a:p>
          <a:p>
            <a:r>
              <a:rPr lang="en-US" dirty="0" smtClean="0"/>
              <a:t>This is </a:t>
            </a:r>
            <a:r>
              <a:rPr lang="en-US" b="1" i="1" u="sng" dirty="0" smtClean="0"/>
              <a:t>your</a:t>
            </a:r>
            <a:r>
              <a:rPr lang="en-US" b="1" i="1" dirty="0" smtClean="0"/>
              <a:t> </a:t>
            </a:r>
            <a:r>
              <a:rPr lang="en-US" dirty="0" smtClean="0"/>
              <a:t>cover letter, you should talk about yourself.  </a:t>
            </a:r>
          </a:p>
          <a:p>
            <a:pPr lvl="1"/>
            <a:r>
              <a:rPr lang="en-US" dirty="0" smtClean="0"/>
              <a:t>It’s expected that you will talk about your achievements and why you are a strong candidate.</a:t>
            </a:r>
            <a:endParaRPr lang="en-US" dirty="0"/>
          </a:p>
          <a:p>
            <a:pPr>
              <a:lnSpc>
                <a:spcPct val="110000"/>
              </a:lnSpc>
              <a:spcBef>
                <a:spcPts val="0"/>
              </a:spcBef>
            </a:pPr>
            <a:r>
              <a:rPr lang="en-US" dirty="0" smtClean="0"/>
              <a:t>Try to mirror language / values / </a:t>
            </a:r>
          </a:p>
          <a:p>
            <a:pPr marL="347663" indent="52388">
              <a:lnSpc>
                <a:spcPct val="110000"/>
              </a:lnSpc>
              <a:spcBef>
                <a:spcPts val="0"/>
              </a:spcBef>
              <a:buNone/>
            </a:pPr>
            <a:r>
              <a:rPr lang="en-US" dirty="0" smtClean="0"/>
              <a:t>ideas / beliefs </a:t>
            </a:r>
            <a:r>
              <a:rPr lang="en-US" dirty="0"/>
              <a:t>from </a:t>
            </a:r>
            <a:r>
              <a:rPr lang="en-US" dirty="0" smtClean="0"/>
              <a:t>job posting.</a:t>
            </a:r>
          </a:p>
          <a:p>
            <a:pPr marL="457200" lvl="1" indent="0">
              <a:buNone/>
            </a:pPr>
            <a:endParaRPr lang="en-US" dirty="0"/>
          </a:p>
        </p:txBody>
      </p:sp>
    </p:spTree>
    <p:extLst>
      <p:ext uri="{BB962C8B-B14F-4D97-AF65-F5344CB8AC3E}">
        <p14:creationId xmlns:p14="http://schemas.microsoft.com/office/powerpoint/2010/main" val="583203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Introduction of a Cover Letter</a:t>
            </a:r>
            <a:endParaRPr lang="en-US" dirty="0"/>
          </a:p>
        </p:txBody>
      </p:sp>
      <p:sp>
        <p:nvSpPr>
          <p:cNvPr id="3" name="Content Placeholder 2"/>
          <p:cNvSpPr>
            <a:spLocks noGrp="1"/>
          </p:cNvSpPr>
          <p:nvPr>
            <p:ph idx="1"/>
          </p:nvPr>
        </p:nvSpPr>
        <p:spPr/>
        <p:txBody>
          <a:bodyPr>
            <a:normAutofit/>
          </a:bodyPr>
          <a:lstStyle/>
          <a:p>
            <a:r>
              <a:rPr lang="en-US" dirty="0" smtClean="0"/>
              <a:t>Introduce yourself as a candidate.</a:t>
            </a:r>
          </a:p>
          <a:p>
            <a:r>
              <a:rPr lang="en-US" dirty="0" smtClean="0"/>
              <a:t>State what job you are applying for and where you heard about it.</a:t>
            </a:r>
          </a:p>
          <a:p>
            <a:r>
              <a:rPr lang="en-US" dirty="0" smtClean="0"/>
              <a:t>Briefly outline your qualifications.</a:t>
            </a:r>
          </a:p>
          <a:p>
            <a:pPr marL="0" indent="0">
              <a:buNone/>
            </a:pPr>
            <a:endParaRPr lang="en-US" dirty="0"/>
          </a:p>
          <a:p>
            <a:endParaRPr lang="en-US" dirty="0"/>
          </a:p>
        </p:txBody>
      </p:sp>
      <p:sp>
        <p:nvSpPr>
          <p:cNvPr id="4" name="TextBox 3"/>
          <p:cNvSpPr txBox="1"/>
          <p:nvPr/>
        </p:nvSpPr>
        <p:spPr>
          <a:xfrm>
            <a:off x="434911" y="6472521"/>
            <a:ext cx="2957393" cy="369332"/>
          </a:xfrm>
          <a:prstGeom prst="rect">
            <a:avLst/>
          </a:prstGeom>
          <a:noFill/>
        </p:spPr>
        <p:txBody>
          <a:bodyPr wrap="square" rtlCol="0">
            <a:spAutoFit/>
          </a:bodyPr>
          <a:lstStyle/>
          <a:p>
            <a:r>
              <a:rPr lang="en-US" dirty="0" smtClean="0"/>
              <a:t>From DePaul Career Center</a:t>
            </a:r>
            <a:endParaRPr lang="en-US" dirty="0"/>
          </a:p>
        </p:txBody>
      </p:sp>
    </p:spTree>
    <p:extLst>
      <p:ext uri="{BB962C8B-B14F-4D97-AF65-F5344CB8AC3E}">
        <p14:creationId xmlns:p14="http://schemas.microsoft.com/office/powerpoint/2010/main" val="32455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There are many aspects of applying for jobs.</a:t>
            </a:r>
          </a:p>
          <a:p>
            <a:r>
              <a:rPr lang="en-US" dirty="0" smtClean="0"/>
              <a:t>We will focus today on:</a:t>
            </a:r>
          </a:p>
          <a:p>
            <a:pPr lvl="1"/>
            <a:r>
              <a:rPr lang="en-US" dirty="0" smtClean="0"/>
              <a:t>Resumes</a:t>
            </a:r>
          </a:p>
          <a:p>
            <a:pPr lvl="1"/>
            <a:r>
              <a:rPr lang="en-US" dirty="0" smtClean="0"/>
              <a:t>Cover Letters</a:t>
            </a:r>
          </a:p>
          <a:p>
            <a:pPr lvl="1"/>
            <a:r>
              <a:rPr lang="en-US" dirty="0" smtClean="0"/>
              <a:t>Interviews</a:t>
            </a:r>
          </a:p>
          <a:p>
            <a:pPr marL="457200" lvl="1" indent="0">
              <a:buNone/>
            </a:pPr>
            <a:endParaRPr lang="en-US" dirty="0" smtClean="0"/>
          </a:p>
        </p:txBody>
      </p:sp>
    </p:spTree>
    <p:extLst>
      <p:ext uri="{BB962C8B-B14F-4D97-AF65-F5344CB8AC3E}">
        <p14:creationId xmlns:p14="http://schemas.microsoft.com/office/powerpoint/2010/main" val="2573242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Body of a Cover Letter</a:t>
            </a:r>
            <a:endParaRPr lang="en-US" dirty="0"/>
          </a:p>
        </p:txBody>
      </p:sp>
      <p:sp>
        <p:nvSpPr>
          <p:cNvPr id="3" name="Content Placeholder 2"/>
          <p:cNvSpPr>
            <a:spLocks noGrp="1"/>
          </p:cNvSpPr>
          <p:nvPr>
            <p:ph idx="1"/>
          </p:nvPr>
        </p:nvSpPr>
        <p:spPr>
          <a:xfrm>
            <a:off x="457200" y="1600200"/>
            <a:ext cx="8229600" cy="4679413"/>
          </a:xfrm>
        </p:spPr>
        <p:txBody>
          <a:bodyPr>
            <a:normAutofit fontScale="85000" lnSpcReduction="20000"/>
          </a:bodyPr>
          <a:lstStyle/>
          <a:p>
            <a:pPr>
              <a:lnSpc>
                <a:spcPct val="120000"/>
              </a:lnSpc>
              <a:spcBef>
                <a:spcPts val="0"/>
              </a:spcBef>
              <a:spcAft>
                <a:spcPts val="600"/>
              </a:spcAft>
            </a:pPr>
            <a:r>
              <a:rPr lang="en-US" dirty="0" smtClean="0"/>
              <a:t>This is your chance to connect yourself to the specific job.</a:t>
            </a:r>
            <a:endParaRPr lang="en-US" dirty="0"/>
          </a:p>
          <a:p>
            <a:pPr>
              <a:lnSpc>
                <a:spcPct val="120000"/>
              </a:lnSpc>
              <a:spcBef>
                <a:spcPts val="0"/>
              </a:spcBef>
              <a:spcAft>
                <a:spcPts val="600"/>
              </a:spcAft>
            </a:pPr>
            <a:r>
              <a:rPr lang="en-US" dirty="0" smtClean="0"/>
              <a:t>Include your experiences that relate to the position.</a:t>
            </a:r>
          </a:p>
          <a:p>
            <a:pPr>
              <a:lnSpc>
                <a:spcPct val="120000"/>
              </a:lnSpc>
              <a:spcBef>
                <a:spcPts val="0"/>
              </a:spcBef>
              <a:spcAft>
                <a:spcPts val="600"/>
              </a:spcAft>
            </a:pPr>
            <a:r>
              <a:rPr lang="en-US" dirty="0" smtClean="0"/>
              <a:t>Expand on information from your resume that is very important.</a:t>
            </a:r>
          </a:p>
          <a:p>
            <a:pPr>
              <a:lnSpc>
                <a:spcPct val="120000"/>
              </a:lnSpc>
              <a:spcBef>
                <a:spcPts val="0"/>
              </a:spcBef>
              <a:spcAft>
                <a:spcPts val="600"/>
              </a:spcAft>
            </a:pPr>
            <a:r>
              <a:rPr lang="en-US" dirty="0" smtClean="0"/>
              <a:t>Identify specific achievements or qualifications that would be valuable for the company.</a:t>
            </a:r>
          </a:p>
          <a:p>
            <a:pPr>
              <a:lnSpc>
                <a:spcPct val="120000"/>
              </a:lnSpc>
              <a:spcBef>
                <a:spcPts val="0"/>
              </a:spcBef>
              <a:spcAft>
                <a:spcPts val="600"/>
              </a:spcAft>
            </a:pPr>
            <a:r>
              <a:rPr lang="en-US" dirty="0" smtClean="0"/>
              <a:t>Make it clear how you will benefit the </a:t>
            </a:r>
            <a:r>
              <a:rPr lang="en-US" dirty="0"/>
              <a:t> </a:t>
            </a:r>
            <a:r>
              <a:rPr lang="en-US" dirty="0" smtClean="0"/>
              <a:t>     company.</a:t>
            </a:r>
          </a:p>
          <a:p>
            <a:pPr marL="0" indent="0">
              <a:buNone/>
            </a:pPr>
            <a:endParaRPr lang="en-US" dirty="0" smtClean="0"/>
          </a:p>
        </p:txBody>
      </p:sp>
      <p:sp>
        <p:nvSpPr>
          <p:cNvPr id="4" name="TextBox 3"/>
          <p:cNvSpPr txBox="1"/>
          <p:nvPr/>
        </p:nvSpPr>
        <p:spPr>
          <a:xfrm>
            <a:off x="434911" y="6472521"/>
            <a:ext cx="2957393" cy="369332"/>
          </a:xfrm>
          <a:prstGeom prst="rect">
            <a:avLst/>
          </a:prstGeom>
          <a:noFill/>
        </p:spPr>
        <p:txBody>
          <a:bodyPr wrap="square" rtlCol="0">
            <a:spAutoFit/>
          </a:bodyPr>
          <a:lstStyle/>
          <a:p>
            <a:r>
              <a:rPr lang="en-US" dirty="0" smtClean="0"/>
              <a:t>From DePaul Career Center</a:t>
            </a:r>
            <a:endParaRPr lang="en-US" dirty="0"/>
          </a:p>
        </p:txBody>
      </p:sp>
    </p:spTree>
    <p:extLst>
      <p:ext uri="{BB962C8B-B14F-4D97-AF65-F5344CB8AC3E}">
        <p14:creationId xmlns:p14="http://schemas.microsoft.com/office/powerpoint/2010/main" val="387004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Conclusion of a Cover Letter</a:t>
            </a:r>
            <a:endParaRPr lang="en-US" dirty="0"/>
          </a:p>
        </p:txBody>
      </p:sp>
      <p:sp>
        <p:nvSpPr>
          <p:cNvPr id="3" name="Content Placeholder 2"/>
          <p:cNvSpPr>
            <a:spLocks noGrp="1"/>
          </p:cNvSpPr>
          <p:nvPr>
            <p:ph idx="1"/>
          </p:nvPr>
        </p:nvSpPr>
        <p:spPr/>
        <p:txBody>
          <a:bodyPr>
            <a:normAutofit/>
          </a:bodyPr>
          <a:lstStyle/>
          <a:p>
            <a:pPr>
              <a:spcBef>
                <a:spcPts val="1368"/>
              </a:spcBef>
            </a:pPr>
            <a:r>
              <a:rPr lang="en-US" dirty="0" smtClean="0"/>
              <a:t>Mention that you would like to set up a </a:t>
            </a:r>
            <a:r>
              <a:rPr lang="en-US" dirty="0"/>
              <a:t>personal </a:t>
            </a:r>
            <a:r>
              <a:rPr lang="en-US" dirty="0" smtClean="0"/>
              <a:t>interview.</a:t>
            </a:r>
            <a:endParaRPr lang="en-US" dirty="0"/>
          </a:p>
          <a:p>
            <a:pPr>
              <a:spcBef>
                <a:spcPts val="1368"/>
              </a:spcBef>
            </a:pPr>
            <a:r>
              <a:rPr lang="en-US" dirty="0" smtClean="0"/>
              <a:t>Close </a:t>
            </a:r>
            <a:r>
              <a:rPr lang="en-US" dirty="0"/>
              <a:t>your letter with a statement or question that will encourage a </a:t>
            </a:r>
            <a:r>
              <a:rPr lang="en-US" dirty="0" smtClean="0"/>
              <a:t>response.</a:t>
            </a:r>
          </a:p>
          <a:p>
            <a:pPr>
              <a:spcBef>
                <a:spcPts val="1368"/>
              </a:spcBef>
            </a:pPr>
            <a:r>
              <a:rPr lang="en-US" dirty="0" smtClean="0"/>
              <a:t>Thank the reader for considering you as a candidate.</a:t>
            </a:r>
            <a:r>
              <a:rPr lang="en-US" dirty="0"/>
              <a:t/>
            </a:r>
            <a:br>
              <a:rPr lang="en-US" dirty="0"/>
            </a:br>
            <a:endParaRPr lang="en-US" dirty="0"/>
          </a:p>
        </p:txBody>
      </p:sp>
      <p:sp>
        <p:nvSpPr>
          <p:cNvPr id="4" name="TextBox 3"/>
          <p:cNvSpPr txBox="1"/>
          <p:nvPr/>
        </p:nvSpPr>
        <p:spPr>
          <a:xfrm>
            <a:off x="434911" y="6472521"/>
            <a:ext cx="2957393" cy="369332"/>
          </a:xfrm>
          <a:prstGeom prst="rect">
            <a:avLst/>
          </a:prstGeom>
          <a:noFill/>
        </p:spPr>
        <p:txBody>
          <a:bodyPr wrap="square" rtlCol="0">
            <a:spAutoFit/>
          </a:bodyPr>
          <a:lstStyle/>
          <a:p>
            <a:r>
              <a:rPr lang="en-US" dirty="0" smtClean="0"/>
              <a:t>From DePaul Career Center</a:t>
            </a:r>
            <a:endParaRPr lang="en-US" dirty="0"/>
          </a:p>
        </p:txBody>
      </p:sp>
    </p:spTree>
    <p:extLst>
      <p:ext uri="{BB962C8B-B14F-4D97-AF65-F5344CB8AC3E}">
        <p14:creationId xmlns:p14="http://schemas.microsoft.com/office/powerpoint/2010/main" val="3645517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Letter Activity</a:t>
            </a:r>
            <a:endParaRPr lang="en-US" dirty="0"/>
          </a:p>
        </p:txBody>
      </p:sp>
      <p:sp>
        <p:nvSpPr>
          <p:cNvPr id="3" name="Content Placeholder 2"/>
          <p:cNvSpPr>
            <a:spLocks noGrp="1"/>
          </p:cNvSpPr>
          <p:nvPr>
            <p:ph idx="1"/>
          </p:nvPr>
        </p:nvSpPr>
        <p:spPr/>
        <p:txBody>
          <a:bodyPr>
            <a:normAutofit/>
          </a:bodyPr>
          <a:lstStyle/>
          <a:p>
            <a:r>
              <a:rPr lang="en-US" dirty="0" smtClean="0"/>
              <a:t>Get into in small groups.</a:t>
            </a:r>
          </a:p>
          <a:p>
            <a:r>
              <a:rPr lang="en-US" dirty="0"/>
              <a:t>U</a:t>
            </a:r>
            <a:r>
              <a:rPr lang="en-US" dirty="0" smtClean="0"/>
              <a:t>sing the job posting as your reference, turn this weak and generic cover letter into a strong and specific one. </a:t>
            </a:r>
          </a:p>
          <a:p>
            <a:r>
              <a:rPr lang="en-US" dirty="0" smtClean="0"/>
              <a:t>Write down what you would add in, using information from the strong resume in the previous activity.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25512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Interviews</a:t>
            </a:r>
            <a:endParaRPr lang="en-US" dirty="0"/>
          </a:p>
        </p:txBody>
      </p:sp>
      <p:sp>
        <p:nvSpPr>
          <p:cNvPr id="4" name="Text Placeholder 3"/>
          <p:cNvSpPr>
            <a:spLocks noGrp="1"/>
          </p:cNvSpPr>
          <p:nvPr>
            <p:ph type="body" idx="1"/>
          </p:nvPr>
        </p:nvSpPr>
        <p:spPr>
          <a:xfrm>
            <a:off x="722313" y="3364493"/>
            <a:ext cx="7772400" cy="1500187"/>
          </a:xfrm>
        </p:spPr>
        <p:txBody>
          <a:bodyPr/>
          <a:lstStyle/>
          <a:p>
            <a:r>
              <a:rPr lang="en-US" dirty="0"/>
              <a:t>http://</a:t>
            </a:r>
            <a:r>
              <a:rPr lang="en-US" dirty="0" err="1"/>
              <a:t>www.youtube.com</a:t>
            </a:r>
            <a:r>
              <a:rPr lang="en-US" dirty="0"/>
              <a:t>/</a:t>
            </a:r>
            <a:r>
              <a:rPr lang="en-US" dirty="0" err="1"/>
              <a:t>watch?v</a:t>
            </a:r>
            <a:r>
              <a:rPr lang="en-US" dirty="0"/>
              <a:t>=wkDXWtETy4U</a:t>
            </a:r>
          </a:p>
        </p:txBody>
      </p:sp>
    </p:spTree>
    <p:extLst>
      <p:ext uri="{BB962C8B-B14F-4D97-AF65-F5344CB8AC3E}">
        <p14:creationId xmlns:p14="http://schemas.microsoft.com/office/powerpoint/2010/main" val="45802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Preparing for Interviews</a:t>
            </a:r>
            <a:endParaRPr lang="en-US" dirty="0"/>
          </a:p>
        </p:txBody>
      </p:sp>
      <p:sp>
        <p:nvSpPr>
          <p:cNvPr id="6" name="Content Placeholder 5"/>
          <p:cNvSpPr>
            <a:spLocks noGrp="1"/>
          </p:cNvSpPr>
          <p:nvPr>
            <p:ph idx="1"/>
          </p:nvPr>
        </p:nvSpPr>
        <p:spPr>
          <a:xfrm>
            <a:off x="196254" y="1600200"/>
            <a:ext cx="8229600" cy="4801179"/>
          </a:xfrm>
        </p:spPr>
        <p:txBody>
          <a:bodyPr>
            <a:normAutofit fontScale="92500" lnSpcReduction="10000"/>
          </a:bodyPr>
          <a:lstStyle/>
          <a:p>
            <a:pPr lvl="0"/>
            <a:r>
              <a:rPr lang="en-US" dirty="0" smtClean="0"/>
              <a:t>It is smart to research the company or program before going in.</a:t>
            </a:r>
            <a:endParaRPr lang="en-US" dirty="0"/>
          </a:p>
          <a:p>
            <a:pPr lvl="0"/>
            <a:r>
              <a:rPr lang="en-US" dirty="0" smtClean="0"/>
              <a:t>Do mock interviews with a friend, a  Writing Center tutor, or Career Center consultant.</a:t>
            </a:r>
          </a:p>
          <a:p>
            <a:pPr lvl="0"/>
            <a:r>
              <a:rPr lang="en-US" dirty="0" smtClean="0"/>
              <a:t>Be ready to explain why you applied for the position and any elements of your application.</a:t>
            </a:r>
          </a:p>
          <a:p>
            <a:pPr lvl="0"/>
            <a:r>
              <a:rPr lang="en-US" dirty="0" smtClean="0"/>
              <a:t>Have copies of your resume, cover letter,  and references printed for the      interviewers.</a:t>
            </a:r>
            <a:endParaRPr lang="en-US" dirty="0"/>
          </a:p>
          <a:p>
            <a:pPr marL="0" indent="0">
              <a:buNone/>
            </a:pPr>
            <a:endParaRPr lang="en-US" dirty="0"/>
          </a:p>
        </p:txBody>
      </p:sp>
    </p:spTree>
    <p:extLst>
      <p:ext uri="{BB962C8B-B14F-4D97-AF65-F5344CB8AC3E}">
        <p14:creationId xmlns:p14="http://schemas.microsoft.com/office/powerpoint/2010/main" val="1888186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Interview</a:t>
            </a:r>
            <a:endParaRPr lang="en-US" dirty="0"/>
          </a:p>
        </p:txBody>
      </p:sp>
      <p:sp>
        <p:nvSpPr>
          <p:cNvPr id="3" name="Content Placeholder 2"/>
          <p:cNvSpPr>
            <a:spLocks noGrp="1"/>
          </p:cNvSpPr>
          <p:nvPr>
            <p:ph idx="1"/>
          </p:nvPr>
        </p:nvSpPr>
        <p:spPr/>
        <p:txBody>
          <a:bodyPr>
            <a:normAutofit/>
          </a:bodyPr>
          <a:lstStyle/>
          <a:p>
            <a:pPr lvl="0"/>
            <a:r>
              <a:rPr lang="en-US" dirty="0" smtClean="0"/>
              <a:t>When answering questions, give yourself time to think.</a:t>
            </a:r>
          </a:p>
          <a:p>
            <a:pPr lvl="0"/>
            <a:r>
              <a:rPr lang="en-US" dirty="0" smtClean="0"/>
              <a:t>Know when to stop talking.</a:t>
            </a:r>
          </a:p>
          <a:p>
            <a:pPr lvl="0"/>
            <a:r>
              <a:rPr lang="en-US" dirty="0" smtClean="0"/>
              <a:t>Make connections between your experiences, application materials, and the program.</a:t>
            </a:r>
          </a:p>
          <a:p>
            <a:pPr lvl="0"/>
            <a:r>
              <a:rPr lang="en-US" dirty="0" smtClean="0"/>
              <a:t>Ask questions.</a:t>
            </a:r>
            <a:endParaRPr lang="en-US" dirty="0"/>
          </a:p>
        </p:txBody>
      </p:sp>
    </p:spTree>
    <p:extLst>
      <p:ext uri="{BB962C8B-B14F-4D97-AF65-F5344CB8AC3E}">
        <p14:creationId xmlns:p14="http://schemas.microsoft.com/office/powerpoint/2010/main" val="1660654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Question Categories</a:t>
            </a:r>
            <a:endParaRPr lang="en-US" dirty="0"/>
          </a:p>
        </p:txBody>
      </p:sp>
      <p:sp>
        <p:nvSpPr>
          <p:cNvPr id="3" name="Content Placeholder 2"/>
          <p:cNvSpPr>
            <a:spLocks noGrp="1"/>
          </p:cNvSpPr>
          <p:nvPr>
            <p:ph idx="1"/>
          </p:nvPr>
        </p:nvSpPr>
        <p:spPr/>
        <p:txBody>
          <a:bodyPr/>
          <a:lstStyle/>
          <a:p>
            <a:r>
              <a:rPr lang="en-US" dirty="0" smtClean="0"/>
              <a:t>Your personal background</a:t>
            </a:r>
          </a:p>
          <a:p>
            <a:r>
              <a:rPr lang="en-US" dirty="0" smtClean="0"/>
              <a:t>Your education and job experiences</a:t>
            </a:r>
          </a:p>
          <a:p>
            <a:r>
              <a:rPr lang="en-US" dirty="0" smtClean="0"/>
              <a:t>Your qualifications</a:t>
            </a:r>
          </a:p>
          <a:p>
            <a:r>
              <a:rPr lang="en-US" dirty="0" smtClean="0"/>
              <a:t>Your knowledge of the job and company</a:t>
            </a:r>
          </a:p>
          <a:p>
            <a:r>
              <a:rPr lang="en-US" dirty="0"/>
              <a:t>Y</a:t>
            </a:r>
            <a:r>
              <a:rPr lang="en-US" dirty="0" smtClean="0"/>
              <a:t>our personality </a:t>
            </a:r>
          </a:p>
          <a:p>
            <a:r>
              <a:rPr lang="en-US" dirty="0" smtClean="0"/>
              <a:t>Your skills </a:t>
            </a:r>
            <a:r>
              <a:rPr lang="en-US" dirty="0"/>
              <a:t>and </a:t>
            </a:r>
            <a:r>
              <a:rPr lang="en-US" dirty="0" smtClean="0"/>
              <a:t>competencies</a:t>
            </a:r>
            <a:endParaRPr lang="en-US" dirty="0"/>
          </a:p>
          <a:p>
            <a:r>
              <a:rPr lang="en-US" dirty="0" smtClean="0"/>
              <a:t>Your goals</a:t>
            </a:r>
            <a:endParaRPr lang="en-US" dirty="0"/>
          </a:p>
          <a:p>
            <a:endParaRPr lang="en-US" dirty="0"/>
          </a:p>
        </p:txBody>
      </p:sp>
      <p:sp>
        <p:nvSpPr>
          <p:cNvPr id="4" name="TextBox 3"/>
          <p:cNvSpPr txBox="1"/>
          <p:nvPr/>
        </p:nvSpPr>
        <p:spPr>
          <a:xfrm>
            <a:off x="457200" y="6331800"/>
            <a:ext cx="5199017" cy="369332"/>
          </a:xfrm>
          <a:prstGeom prst="rect">
            <a:avLst/>
          </a:prstGeom>
          <a:noFill/>
        </p:spPr>
        <p:txBody>
          <a:bodyPr wrap="square" rtlCol="0">
            <a:spAutoFit/>
          </a:bodyPr>
          <a:lstStyle/>
          <a:p>
            <a:r>
              <a:rPr lang="en-US" dirty="0" smtClean="0"/>
              <a:t>From: </a:t>
            </a:r>
            <a:r>
              <a:rPr lang="en-US" dirty="0"/>
              <a:t> http://passivepanda.com/interview-tips</a:t>
            </a:r>
          </a:p>
        </p:txBody>
      </p:sp>
    </p:spTree>
    <p:extLst>
      <p:ext uri="{BB962C8B-B14F-4D97-AF65-F5344CB8AC3E}">
        <p14:creationId xmlns:p14="http://schemas.microsoft.com/office/powerpoint/2010/main" val="305165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Interview</a:t>
            </a:r>
            <a:endParaRPr lang="en-US" dirty="0"/>
          </a:p>
        </p:txBody>
      </p:sp>
      <p:sp>
        <p:nvSpPr>
          <p:cNvPr id="3" name="Content Placeholder 2"/>
          <p:cNvSpPr>
            <a:spLocks noGrp="1"/>
          </p:cNvSpPr>
          <p:nvPr>
            <p:ph idx="1"/>
          </p:nvPr>
        </p:nvSpPr>
        <p:spPr/>
        <p:txBody>
          <a:bodyPr/>
          <a:lstStyle/>
          <a:p>
            <a:r>
              <a:rPr lang="en-US" dirty="0" smtClean="0"/>
              <a:t>Thank the interviewer(s) for their time.</a:t>
            </a:r>
          </a:p>
          <a:p>
            <a:r>
              <a:rPr lang="en-US" dirty="0" smtClean="0"/>
              <a:t>Ask about a follow up and timetable.</a:t>
            </a:r>
          </a:p>
          <a:p>
            <a:r>
              <a:rPr lang="en-US" dirty="0" smtClean="0"/>
              <a:t>Thank you notes or emails are a nice touch.</a:t>
            </a:r>
            <a:endParaRPr lang="en-US" dirty="0"/>
          </a:p>
        </p:txBody>
      </p:sp>
    </p:spTree>
    <p:extLst>
      <p:ext uri="{BB962C8B-B14F-4D97-AF65-F5344CB8AC3E}">
        <p14:creationId xmlns:p14="http://schemas.microsoft.com/office/powerpoint/2010/main" val="1217040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Writing Center</a:t>
            </a:r>
          </a:p>
          <a:p>
            <a:r>
              <a:rPr lang="en-US" dirty="0" smtClean="0"/>
              <a:t>Career Center</a:t>
            </a:r>
          </a:p>
          <a:p>
            <a:r>
              <a:rPr lang="en-US" dirty="0" smtClean="0"/>
              <a:t>Office for International Students &amp; Scholars (OISS)</a:t>
            </a:r>
          </a:p>
          <a:p>
            <a:r>
              <a:rPr lang="en-US" dirty="0" smtClean="0"/>
              <a:t>International Programs Office</a:t>
            </a:r>
          </a:p>
          <a:p>
            <a:pPr marL="0" indent="0">
              <a:buNone/>
            </a:pPr>
            <a:endParaRPr lang="en-US" dirty="0"/>
          </a:p>
        </p:txBody>
      </p:sp>
    </p:spTree>
    <p:extLst>
      <p:ext uri="{BB962C8B-B14F-4D97-AF65-F5344CB8AC3E}">
        <p14:creationId xmlns:p14="http://schemas.microsoft.com/office/powerpoint/2010/main" val="518971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Workshop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3838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Application Info</a:t>
            </a:r>
            <a:endParaRPr lang="en-US" dirty="0"/>
          </a:p>
        </p:txBody>
      </p:sp>
      <p:sp>
        <p:nvSpPr>
          <p:cNvPr id="3" name="Content Placeholder 2"/>
          <p:cNvSpPr>
            <a:spLocks noGrp="1"/>
          </p:cNvSpPr>
          <p:nvPr>
            <p:ph idx="1"/>
          </p:nvPr>
        </p:nvSpPr>
        <p:spPr/>
        <p:txBody>
          <a:bodyPr/>
          <a:lstStyle/>
          <a:p>
            <a:pPr>
              <a:spcBef>
                <a:spcPts val="0"/>
              </a:spcBef>
              <a:spcAft>
                <a:spcPts val="1200"/>
              </a:spcAft>
            </a:pPr>
            <a:r>
              <a:rPr lang="en-US" dirty="0" smtClean="0"/>
              <a:t>Most applications will be online.</a:t>
            </a:r>
          </a:p>
          <a:p>
            <a:pPr>
              <a:spcBef>
                <a:spcPts val="0"/>
              </a:spcBef>
              <a:spcAft>
                <a:spcPts val="1200"/>
              </a:spcAft>
            </a:pPr>
            <a:r>
              <a:rPr lang="en-US" dirty="0" smtClean="0"/>
              <a:t>Often you will fill out forms about your background (education, work, etc.).</a:t>
            </a:r>
          </a:p>
          <a:p>
            <a:pPr>
              <a:spcBef>
                <a:spcPts val="0"/>
              </a:spcBef>
              <a:spcAft>
                <a:spcPts val="1200"/>
              </a:spcAft>
            </a:pPr>
            <a:r>
              <a:rPr lang="en-US" dirty="0" smtClean="0"/>
              <a:t>You will also be expected to upload a resume, cover letter, and additional materials as requested. </a:t>
            </a:r>
          </a:p>
        </p:txBody>
      </p:sp>
    </p:spTree>
    <p:extLst>
      <p:ext uri="{BB962C8B-B14F-4D97-AF65-F5344CB8AC3E}">
        <p14:creationId xmlns:p14="http://schemas.microsoft.com/office/powerpoint/2010/main" val="309923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Resumes </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868876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Resume?</a:t>
            </a:r>
            <a:endParaRPr lang="en-US" dirty="0"/>
          </a:p>
        </p:txBody>
      </p:sp>
      <p:sp>
        <p:nvSpPr>
          <p:cNvPr id="3" name="Content Placeholder 2"/>
          <p:cNvSpPr>
            <a:spLocks noGrp="1"/>
          </p:cNvSpPr>
          <p:nvPr>
            <p:ph idx="1"/>
          </p:nvPr>
        </p:nvSpPr>
        <p:spPr/>
        <p:txBody>
          <a:bodyPr>
            <a:normAutofit/>
          </a:bodyPr>
          <a:lstStyle/>
          <a:p>
            <a:r>
              <a:rPr lang="en-US" dirty="0" smtClean="0"/>
              <a:t>Your resume is a marketing tool.</a:t>
            </a:r>
          </a:p>
          <a:p>
            <a:r>
              <a:rPr lang="en-US" dirty="0" smtClean="0"/>
              <a:t>It promotes / advertises / introduces you as a candidate.</a:t>
            </a:r>
          </a:p>
          <a:p>
            <a:r>
              <a:rPr lang="en-US" dirty="0" smtClean="0"/>
              <a:t>It </a:t>
            </a:r>
            <a:r>
              <a:rPr lang="en-US" dirty="0"/>
              <a:t>is a </a:t>
            </a:r>
            <a:r>
              <a:rPr lang="en-US" dirty="0" smtClean="0"/>
              <a:t>record of </a:t>
            </a:r>
            <a:r>
              <a:rPr lang="en-US" dirty="0"/>
              <a:t>your education, work, and experiences. </a:t>
            </a:r>
          </a:p>
          <a:p>
            <a:r>
              <a:rPr lang="en-US" dirty="0" smtClean="0"/>
              <a:t>A resume is a living document. </a:t>
            </a:r>
            <a:endParaRPr lang="en-US" dirty="0"/>
          </a:p>
        </p:txBody>
      </p:sp>
    </p:spTree>
    <p:extLst>
      <p:ext uri="{BB962C8B-B14F-4D97-AF65-F5344CB8AC3E}">
        <p14:creationId xmlns:p14="http://schemas.microsoft.com/office/powerpoint/2010/main" val="124555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a Resume</a:t>
            </a:r>
            <a:endParaRPr lang="en-US" dirty="0"/>
          </a:p>
        </p:txBody>
      </p:sp>
      <p:sp>
        <p:nvSpPr>
          <p:cNvPr id="3" name="Content Placeholder 2"/>
          <p:cNvSpPr>
            <a:spLocks noGrp="1"/>
          </p:cNvSpPr>
          <p:nvPr>
            <p:ph idx="1"/>
          </p:nvPr>
        </p:nvSpPr>
        <p:spPr/>
        <p:txBody>
          <a:bodyPr>
            <a:normAutofit/>
          </a:bodyPr>
          <a:lstStyle/>
          <a:p>
            <a:pPr marL="514350" indent="-457200">
              <a:spcBef>
                <a:spcPts val="0"/>
              </a:spcBef>
              <a:spcAft>
                <a:spcPts val="1200"/>
              </a:spcAft>
            </a:pPr>
            <a:r>
              <a:rPr lang="en-US" dirty="0" smtClean="0"/>
              <a:t>A resume should be easy to read and navigate.</a:t>
            </a:r>
          </a:p>
          <a:p>
            <a:pPr marL="514350" indent="-457200">
              <a:spcBef>
                <a:spcPts val="0"/>
              </a:spcBef>
              <a:spcAft>
                <a:spcPts val="1200"/>
              </a:spcAft>
            </a:pPr>
            <a:r>
              <a:rPr lang="en-US" dirty="0" smtClean="0"/>
              <a:t>Separate </a:t>
            </a:r>
            <a:r>
              <a:rPr lang="en-US" dirty="0"/>
              <a:t>different </a:t>
            </a:r>
            <a:r>
              <a:rPr lang="en-US" dirty="0" smtClean="0"/>
              <a:t>elements / experiences / work </a:t>
            </a:r>
            <a:r>
              <a:rPr lang="en-US" dirty="0"/>
              <a:t>into different </a:t>
            </a:r>
            <a:r>
              <a:rPr lang="en-US" dirty="0" smtClean="0"/>
              <a:t>sections.</a:t>
            </a:r>
          </a:p>
          <a:p>
            <a:pPr marL="514350" indent="-457200">
              <a:spcBef>
                <a:spcPts val="0"/>
              </a:spcBef>
              <a:spcAft>
                <a:spcPts val="1200"/>
              </a:spcAft>
            </a:pPr>
            <a:r>
              <a:rPr lang="en-US" dirty="0" smtClean="0"/>
              <a:t>Within each section you should organize entries from most recent to least recent.</a:t>
            </a:r>
          </a:p>
        </p:txBody>
      </p:sp>
    </p:spTree>
    <p:extLst>
      <p:ext uri="{BB962C8B-B14F-4D97-AF65-F5344CB8AC3E}">
        <p14:creationId xmlns:p14="http://schemas.microsoft.com/office/powerpoint/2010/main" val="29455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7923" y="4540109"/>
            <a:ext cx="2783429" cy="2308324"/>
          </a:xfrm>
          <a:prstGeom prst="rect">
            <a:avLst/>
          </a:prstGeom>
          <a:solidFill>
            <a:srgbClr val="4B515B"/>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7" name="Picture 6" descr="Screen Shot 2014-04-30 at 2.02.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60" y="121765"/>
            <a:ext cx="8677674" cy="6350756"/>
          </a:xfrm>
          <a:prstGeom prst="rect">
            <a:avLst/>
          </a:prstGeom>
        </p:spPr>
      </p:pic>
      <p:sp>
        <p:nvSpPr>
          <p:cNvPr id="8" name="TextBox 7"/>
          <p:cNvSpPr txBox="1"/>
          <p:nvPr/>
        </p:nvSpPr>
        <p:spPr>
          <a:xfrm>
            <a:off x="434911" y="6472521"/>
            <a:ext cx="2957393" cy="369332"/>
          </a:xfrm>
          <a:prstGeom prst="rect">
            <a:avLst/>
          </a:prstGeom>
          <a:noFill/>
        </p:spPr>
        <p:txBody>
          <a:bodyPr wrap="square" rtlCol="0">
            <a:spAutoFit/>
          </a:bodyPr>
          <a:lstStyle/>
          <a:p>
            <a:r>
              <a:rPr lang="en-US" dirty="0" smtClean="0"/>
              <a:t>From DePaul Career Center</a:t>
            </a:r>
            <a:endParaRPr lang="en-US" dirty="0"/>
          </a:p>
        </p:txBody>
      </p:sp>
    </p:spTree>
    <p:extLst>
      <p:ext uri="{BB962C8B-B14F-4D97-AF65-F5344CB8AC3E}">
        <p14:creationId xmlns:p14="http://schemas.microsoft.com/office/powerpoint/2010/main" val="1947322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a Resume</a:t>
            </a:r>
            <a:endParaRPr lang="en-US" dirty="0"/>
          </a:p>
        </p:txBody>
      </p:sp>
      <p:sp>
        <p:nvSpPr>
          <p:cNvPr id="3" name="Content Placeholder 2"/>
          <p:cNvSpPr>
            <a:spLocks noGrp="1"/>
          </p:cNvSpPr>
          <p:nvPr>
            <p:ph idx="1"/>
          </p:nvPr>
        </p:nvSpPr>
        <p:spPr/>
        <p:txBody>
          <a:bodyPr>
            <a:normAutofit/>
          </a:bodyPr>
          <a:lstStyle/>
          <a:p>
            <a:pPr marL="514350" indent="-457200">
              <a:spcBef>
                <a:spcPts val="0"/>
              </a:spcBef>
              <a:spcAft>
                <a:spcPts val="1200"/>
              </a:spcAft>
            </a:pPr>
            <a:r>
              <a:rPr lang="en-US" dirty="0" smtClean="0"/>
              <a:t>Employers will scan your resume, so make it easy to find information. </a:t>
            </a:r>
          </a:p>
          <a:p>
            <a:pPr marL="914400" lvl="1" indent="-457200">
              <a:spcBef>
                <a:spcPts val="0"/>
              </a:spcBef>
              <a:spcAft>
                <a:spcPts val="1200"/>
              </a:spcAft>
            </a:pPr>
            <a:r>
              <a:rPr lang="en-US" dirty="0"/>
              <a:t>You don’t want to clutter your resume</a:t>
            </a:r>
            <a:r>
              <a:rPr lang="en-US" dirty="0" smtClean="0"/>
              <a:t>. </a:t>
            </a:r>
          </a:p>
          <a:p>
            <a:pPr marL="514350" indent="-457200">
              <a:spcBef>
                <a:spcPts val="0"/>
              </a:spcBef>
              <a:spcAft>
                <a:spcPts val="1200"/>
              </a:spcAft>
            </a:pPr>
            <a:r>
              <a:rPr lang="en-US" dirty="0" smtClean="0"/>
              <a:t>White space helps to set information and sections apart.</a:t>
            </a:r>
            <a:endParaRPr lang="en-US" dirty="0"/>
          </a:p>
          <a:p>
            <a:pPr marL="514350" indent="-457200">
              <a:spcBef>
                <a:spcPts val="0"/>
              </a:spcBef>
              <a:spcAft>
                <a:spcPts val="1200"/>
              </a:spcAft>
            </a:pPr>
            <a:endParaRPr lang="en-US" dirty="0" smtClean="0"/>
          </a:p>
          <a:p>
            <a:pPr marL="514350" indent="-457200">
              <a:spcBef>
                <a:spcPts val="0"/>
              </a:spcBef>
              <a:spcAft>
                <a:spcPts val="1200"/>
              </a:spcAft>
            </a:pPr>
            <a:endParaRPr lang="en-US" dirty="0"/>
          </a:p>
          <a:p>
            <a:pPr marL="0" indent="0">
              <a:buNone/>
            </a:pPr>
            <a:endParaRPr lang="en-US" dirty="0"/>
          </a:p>
        </p:txBody>
      </p:sp>
    </p:spTree>
    <p:extLst>
      <p:ext uri="{BB962C8B-B14F-4D97-AF65-F5344CB8AC3E}">
        <p14:creationId xmlns:p14="http://schemas.microsoft.com/office/powerpoint/2010/main" val="87730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5153" y="0"/>
            <a:ext cx="5015753" cy="6858000"/>
          </a:xfrm>
          <a:prstGeom prst="rect">
            <a:avLst/>
          </a:prstGeom>
        </p:spPr>
      </p:pic>
      <p:sp>
        <p:nvSpPr>
          <p:cNvPr id="5" name="TextBox 4"/>
          <p:cNvSpPr txBox="1"/>
          <p:nvPr/>
        </p:nvSpPr>
        <p:spPr>
          <a:xfrm>
            <a:off x="7073153" y="3953026"/>
            <a:ext cx="2070847" cy="2904974"/>
          </a:xfrm>
          <a:prstGeom prst="rect">
            <a:avLst/>
          </a:prstGeom>
          <a:solidFill>
            <a:srgbClr val="4B515B"/>
          </a:solidFill>
        </p:spPr>
        <p:txBody>
          <a:bodyPr wrap="square" rtlCol="0">
            <a:spAutoFit/>
          </a:bodyPr>
          <a:lstStyle/>
          <a:p>
            <a:endParaRPr lang="en-US" dirty="0"/>
          </a:p>
        </p:txBody>
      </p:sp>
      <p:sp>
        <p:nvSpPr>
          <p:cNvPr id="8" name="Content Placeholder 7"/>
          <p:cNvSpPr>
            <a:spLocks noGrp="1"/>
          </p:cNvSpPr>
          <p:nvPr>
            <p:ph sz="half" idx="2"/>
          </p:nvPr>
        </p:nvSpPr>
        <p:spPr>
          <a:xfrm>
            <a:off x="5514668" y="556498"/>
            <a:ext cx="3374909" cy="4975129"/>
          </a:xfrm>
        </p:spPr>
        <p:txBody>
          <a:bodyPr/>
          <a:lstStyle/>
          <a:p>
            <a:r>
              <a:rPr lang="en-US" dirty="0" smtClean="0"/>
              <a:t>The lack of white space makes this resume hard to scan.</a:t>
            </a:r>
          </a:p>
          <a:p>
            <a:r>
              <a:rPr lang="en-US" dirty="0" smtClean="0"/>
              <a:t>The high amount of text can also make it a little overwhelming for  a reader.  </a:t>
            </a:r>
            <a:endParaRPr lang="en-US" dirty="0"/>
          </a:p>
        </p:txBody>
      </p:sp>
      <p:sp>
        <p:nvSpPr>
          <p:cNvPr id="10" name="TextBox 9"/>
          <p:cNvSpPr txBox="1"/>
          <p:nvPr/>
        </p:nvSpPr>
        <p:spPr>
          <a:xfrm>
            <a:off x="5514668" y="6165502"/>
            <a:ext cx="3496684" cy="461665"/>
          </a:xfrm>
          <a:prstGeom prst="rect">
            <a:avLst/>
          </a:prstGeom>
          <a:noFill/>
        </p:spPr>
        <p:txBody>
          <a:bodyPr wrap="square" rtlCol="0">
            <a:spAutoFit/>
          </a:bodyPr>
          <a:lstStyle/>
          <a:p>
            <a:r>
              <a:rPr lang="en-US" sz="1200" dirty="0" smtClean="0"/>
              <a:t>Resume from: http</a:t>
            </a:r>
            <a:r>
              <a:rPr lang="en-US" sz="1200" dirty="0"/>
              <a:t>://</a:t>
            </a:r>
            <a:r>
              <a:rPr lang="en-US" sz="1200" dirty="0" err="1"/>
              <a:t>img.bestsampleresume.com</a:t>
            </a:r>
            <a:r>
              <a:rPr lang="en-US" sz="1200" dirty="0"/>
              <a:t>/Senior-Manager-</a:t>
            </a:r>
            <a:r>
              <a:rPr lang="en-US" sz="1200" dirty="0" err="1"/>
              <a:t>Resume.html</a:t>
            </a:r>
            <a:endParaRPr lang="en-US" sz="1200" dirty="0"/>
          </a:p>
        </p:txBody>
      </p:sp>
    </p:spTree>
    <p:extLst>
      <p:ext uri="{BB962C8B-B14F-4D97-AF65-F5344CB8AC3E}">
        <p14:creationId xmlns:p14="http://schemas.microsoft.com/office/powerpoint/2010/main" val="3408198160"/>
      </p:ext>
    </p:extLst>
  </p:cSld>
  <p:clrMapOvr>
    <a:masterClrMapping/>
  </p:clrMapOvr>
</p:sld>
</file>

<file path=ppt/theme/theme1.xml><?xml version="1.0" encoding="utf-8"?>
<a:theme xmlns:a="http://schemas.openxmlformats.org/drawingml/2006/main" name="CMWR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CMWR PPT Theme.thmx</Template>
  <TotalTime>738</TotalTime>
  <Words>1216</Words>
  <Application>Microsoft Macintosh PowerPoint</Application>
  <PresentationFormat>On-screen Show (4:3)</PresentationFormat>
  <Paragraphs>185</Paragraphs>
  <Slides>29</Slides>
  <Notes>20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CMWR PPT Theme</vt:lpstr>
      <vt:lpstr>PowerPoint Presentation</vt:lpstr>
      <vt:lpstr>Overview</vt:lpstr>
      <vt:lpstr>General Application Info</vt:lpstr>
      <vt:lpstr>Resumes </vt:lpstr>
      <vt:lpstr>What is a Resume?</vt:lpstr>
      <vt:lpstr>Formatting a Resume</vt:lpstr>
      <vt:lpstr>PowerPoint Presentation</vt:lpstr>
      <vt:lpstr>Formatting a Resume</vt:lpstr>
      <vt:lpstr>PowerPoint Presentation</vt:lpstr>
      <vt:lpstr>PowerPoint Presentation</vt:lpstr>
      <vt:lpstr>The Content of a Resume</vt:lpstr>
      <vt:lpstr>Language</vt:lpstr>
      <vt:lpstr>Strong Action Verbs</vt:lpstr>
      <vt:lpstr>Specific and Concrete Language</vt:lpstr>
      <vt:lpstr>Resume Activity</vt:lpstr>
      <vt:lpstr>Cover Letters</vt:lpstr>
      <vt:lpstr>A Cover Letter:</vt:lpstr>
      <vt:lpstr>Elements of Successful Cover Letters</vt:lpstr>
      <vt:lpstr>The Introduction of a Cover Letter</vt:lpstr>
      <vt:lpstr>The Body of a Cover Letter</vt:lpstr>
      <vt:lpstr>The Conclusion of a Cover Letter</vt:lpstr>
      <vt:lpstr>Cover Letter Activity</vt:lpstr>
      <vt:lpstr>Interviews</vt:lpstr>
      <vt:lpstr>Preparing for Interviews</vt:lpstr>
      <vt:lpstr>In the Interview</vt:lpstr>
      <vt:lpstr>Common Question Categories</vt:lpstr>
      <vt:lpstr>After the Interview</vt:lpstr>
      <vt:lpstr>Resources</vt:lpstr>
      <vt:lpstr>Workshop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lazio</dc:creator>
  <cp:lastModifiedBy>mark lazio</cp:lastModifiedBy>
  <cp:revision>52</cp:revision>
  <dcterms:created xsi:type="dcterms:W3CDTF">2014-04-17T15:46:48Z</dcterms:created>
  <dcterms:modified xsi:type="dcterms:W3CDTF">2014-05-12T20:43:20Z</dcterms:modified>
</cp:coreProperties>
</file>