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0"/>
  </p:notesMasterIdLst>
  <p:sldIdLst>
    <p:sldId id="319" r:id="rId2"/>
    <p:sldId id="320" r:id="rId3"/>
    <p:sldId id="360" r:id="rId4"/>
    <p:sldId id="361" r:id="rId5"/>
    <p:sldId id="362" r:id="rId6"/>
    <p:sldId id="363" r:id="rId7"/>
    <p:sldId id="364" r:id="rId8"/>
    <p:sldId id="366" r:id="rId9"/>
    <p:sldId id="322" r:id="rId10"/>
    <p:sldId id="368" r:id="rId11"/>
    <p:sldId id="369" r:id="rId12"/>
    <p:sldId id="275" r:id="rId13"/>
    <p:sldId id="336" r:id="rId14"/>
    <p:sldId id="291" r:id="rId15"/>
    <p:sldId id="335" r:id="rId16"/>
    <p:sldId id="323" r:id="rId17"/>
    <p:sldId id="327" r:id="rId18"/>
    <p:sldId id="328" r:id="rId19"/>
    <p:sldId id="339" r:id="rId20"/>
    <p:sldId id="345" r:id="rId21"/>
    <p:sldId id="354" r:id="rId22"/>
    <p:sldId id="355" r:id="rId23"/>
    <p:sldId id="356" r:id="rId24"/>
    <p:sldId id="340" r:id="rId25"/>
    <p:sldId id="341" r:id="rId26"/>
    <p:sldId id="357" r:id="rId27"/>
    <p:sldId id="358" r:id="rId28"/>
    <p:sldId id="359" r:id="rId29"/>
    <p:sldId id="300" r:id="rId30"/>
    <p:sldId id="337" r:id="rId31"/>
    <p:sldId id="331" r:id="rId32"/>
    <p:sldId id="352" r:id="rId33"/>
    <p:sldId id="350" r:id="rId34"/>
    <p:sldId id="351" r:id="rId35"/>
    <p:sldId id="372" r:id="rId36"/>
    <p:sldId id="279" r:id="rId37"/>
    <p:sldId id="338" r:id="rId38"/>
    <p:sldId id="315" r:id="rId39"/>
    <p:sldId id="346" r:id="rId40"/>
    <p:sldId id="314" r:id="rId41"/>
    <p:sldId id="333" r:id="rId42"/>
    <p:sldId id="325" r:id="rId43"/>
    <p:sldId id="316" r:id="rId44"/>
    <p:sldId id="370" r:id="rId45"/>
    <p:sldId id="294" r:id="rId46"/>
    <p:sldId id="326" r:id="rId47"/>
    <p:sldId id="268" r:id="rId48"/>
    <p:sldId id="27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zio, Mark" initials="L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4" autoAdjust="0"/>
    <p:restoredTop sz="90071" autoAdjust="0"/>
  </p:normalViewPr>
  <p:slideViewPr>
    <p:cSldViewPr>
      <p:cViewPr>
        <p:scale>
          <a:sx n="85" d="100"/>
          <a:sy n="85" d="100"/>
        </p:scale>
        <p:origin x="-2364" y="-522"/>
      </p:cViewPr>
      <p:guideLst>
        <p:guide orient="horz" pos="2160"/>
        <p:guide pos="2880"/>
      </p:guideLst>
    </p:cSldViewPr>
  </p:slideViewPr>
  <p:outlineViewPr>
    <p:cViewPr>
      <p:scale>
        <a:sx n="33" d="100"/>
        <a:sy n="33" d="100"/>
      </p:scale>
      <p:origin x="0" y="1074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203EB-6E4C-4E43-A455-568A4C4EFAF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1571854-8A45-444D-97F2-C82E62F94639}">
      <dgm:prSet phldrT="[Text]" custT="1"/>
      <dgm:spPr/>
      <dgm:t>
        <a:bodyPr/>
        <a:lstStyle/>
        <a:p>
          <a:pPr algn="ctr">
            <a:spcAft>
              <a:spcPts val="1242"/>
            </a:spcAft>
          </a:pPr>
          <a:r>
            <a:rPr lang="en-US" sz="2800" u="sng" dirty="0" smtClean="0"/>
            <a:t>Summary</a:t>
          </a:r>
        </a:p>
        <a:p>
          <a:pPr algn="ctr">
            <a:spcAft>
              <a:spcPct val="35000"/>
            </a:spcAft>
          </a:pPr>
          <a:r>
            <a:rPr lang="en-US" sz="2800" dirty="0" smtClean="0"/>
            <a:t>Broad overview of main ideas</a:t>
          </a:r>
          <a:endParaRPr lang="en-US" sz="2800" dirty="0"/>
        </a:p>
      </dgm:t>
    </dgm:pt>
    <dgm:pt modelId="{36F6CEDB-E499-A249-852F-B0655D55D4B2}" type="parTrans" cxnId="{D66EE8B0-BBBB-9142-AA52-60967430038F}">
      <dgm:prSet/>
      <dgm:spPr/>
      <dgm:t>
        <a:bodyPr/>
        <a:lstStyle/>
        <a:p>
          <a:endParaRPr lang="en-US"/>
        </a:p>
      </dgm:t>
    </dgm:pt>
    <dgm:pt modelId="{E3024C0B-1683-7F49-860D-16001CFC32F2}" type="sibTrans" cxnId="{D66EE8B0-BBBB-9142-AA52-60967430038F}">
      <dgm:prSet/>
      <dgm:spPr/>
      <dgm:t>
        <a:bodyPr/>
        <a:lstStyle/>
        <a:p>
          <a:endParaRPr lang="en-US"/>
        </a:p>
      </dgm:t>
    </dgm:pt>
    <dgm:pt modelId="{D4CFE541-6FCD-154A-8784-985905E3ABD3}">
      <dgm:prSet phldrT="[Text]" custT="1"/>
      <dgm:spPr/>
      <dgm:t>
        <a:bodyPr/>
        <a:lstStyle/>
        <a:p>
          <a:pPr>
            <a:spcAft>
              <a:spcPts val="576"/>
            </a:spcAft>
          </a:pPr>
          <a:r>
            <a:rPr lang="en-US" sz="2800" u="sng" dirty="0" smtClean="0"/>
            <a:t>Paraphrase</a:t>
          </a:r>
        </a:p>
        <a:p>
          <a:pPr>
            <a:spcAft>
              <a:spcPct val="35000"/>
            </a:spcAft>
          </a:pPr>
          <a:r>
            <a:rPr lang="en-US" sz="2100" dirty="0" smtClean="0"/>
            <a:t>Specific passage restated using different language</a:t>
          </a:r>
          <a:endParaRPr lang="en-US" sz="2100" dirty="0"/>
        </a:p>
      </dgm:t>
    </dgm:pt>
    <dgm:pt modelId="{7FAEC0D1-9F11-4E42-8131-00E0905B7411}" type="parTrans" cxnId="{7D3C064D-9B3E-D944-846D-459673B7B9BE}">
      <dgm:prSet/>
      <dgm:spPr/>
      <dgm:t>
        <a:bodyPr/>
        <a:lstStyle/>
        <a:p>
          <a:endParaRPr lang="en-US"/>
        </a:p>
      </dgm:t>
    </dgm:pt>
    <dgm:pt modelId="{71A23B03-8C90-0942-84F2-AA75832D1D64}" type="sibTrans" cxnId="{7D3C064D-9B3E-D944-846D-459673B7B9BE}">
      <dgm:prSet/>
      <dgm:spPr/>
      <dgm:t>
        <a:bodyPr/>
        <a:lstStyle/>
        <a:p>
          <a:endParaRPr lang="en-US"/>
        </a:p>
      </dgm:t>
    </dgm:pt>
    <dgm:pt modelId="{587E371B-0814-F84E-9EE9-78C3F2C8053A}">
      <dgm:prSet phldrT="[Text]" custT="1"/>
      <dgm:spPr/>
      <dgm:t>
        <a:bodyPr anchor="ctr"/>
        <a:lstStyle/>
        <a:p>
          <a:pPr algn="ctr">
            <a:spcAft>
              <a:spcPts val="576"/>
            </a:spcAft>
          </a:pPr>
          <a:r>
            <a:rPr lang="en-US" sz="2800" u="sng" dirty="0" smtClean="0"/>
            <a:t>Direct Quote</a:t>
          </a:r>
        </a:p>
        <a:p>
          <a:pPr algn="ctr">
            <a:spcAft>
              <a:spcPct val="35000"/>
            </a:spcAft>
          </a:pPr>
          <a:r>
            <a:rPr lang="en-US" sz="2600" dirty="0" smtClean="0"/>
            <a:t>Specific passage repeated word for word </a:t>
          </a:r>
          <a:endParaRPr lang="en-US" sz="2600" dirty="0"/>
        </a:p>
      </dgm:t>
    </dgm:pt>
    <dgm:pt modelId="{D1B3474F-4949-A343-B977-9E5AFFDEDF4A}" type="parTrans" cxnId="{F868AF82-0583-6340-824E-CA745B0F2E76}">
      <dgm:prSet/>
      <dgm:spPr/>
      <dgm:t>
        <a:bodyPr/>
        <a:lstStyle/>
        <a:p>
          <a:endParaRPr lang="en-US"/>
        </a:p>
      </dgm:t>
    </dgm:pt>
    <dgm:pt modelId="{04529AD5-1076-0946-8CCD-22E712D26101}" type="sibTrans" cxnId="{F868AF82-0583-6340-824E-CA745B0F2E76}">
      <dgm:prSet/>
      <dgm:spPr/>
      <dgm:t>
        <a:bodyPr/>
        <a:lstStyle/>
        <a:p>
          <a:endParaRPr lang="en-US"/>
        </a:p>
      </dgm:t>
    </dgm:pt>
    <dgm:pt modelId="{76F7B7DD-0667-1449-9AAA-4058D0FBB57F}" type="pres">
      <dgm:prSet presAssocID="{0AD203EB-6E4C-4E43-A455-568A4C4EFAF9}" presName="CompostProcess" presStyleCnt="0">
        <dgm:presLayoutVars>
          <dgm:dir/>
          <dgm:resizeHandles val="exact"/>
        </dgm:presLayoutVars>
      </dgm:prSet>
      <dgm:spPr/>
      <dgm:t>
        <a:bodyPr/>
        <a:lstStyle/>
        <a:p>
          <a:endParaRPr lang="en-US"/>
        </a:p>
      </dgm:t>
    </dgm:pt>
    <dgm:pt modelId="{D70707BB-F23C-8442-A6BA-4A65BAFE1893}" type="pres">
      <dgm:prSet presAssocID="{0AD203EB-6E4C-4E43-A455-568A4C4EFAF9}" presName="arrow" presStyleLbl="bgShp" presStyleIdx="0" presStyleCnt="1"/>
      <dgm:spPr/>
      <dgm:t>
        <a:bodyPr/>
        <a:lstStyle/>
        <a:p>
          <a:endParaRPr lang="en-US"/>
        </a:p>
      </dgm:t>
    </dgm:pt>
    <dgm:pt modelId="{3271DFBB-8058-974B-9175-EAAD9742F384}" type="pres">
      <dgm:prSet presAssocID="{0AD203EB-6E4C-4E43-A455-568A4C4EFAF9}" presName="linearProcess" presStyleCnt="0"/>
      <dgm:spPr/>
      <dgm:t>
        <a:bodyPr/>
        <a:lstStyle/>
        <a:p>
          <a:endParaRPr lang="en-US"/>
        </a:p>
      </dgm:t>
    </dgm:pt>
    <dgm:pt modelId="{B3B0CA1E-60CE-DA4F-B1B0-0243A4420D41}" type="pres">
      <dgm:prSet presAssocID="{91571854-8A45-444D-97F2-C82E62F94639}" presName="textNode" presStyleLbl="node1" presStyleIdx="0" presStyleCnt="3">
        <dgm:presLayoutVars>
          <dgm:bulletEnabled val="1"/>
        </dgm:presLayoutVars>
      </dgm:prSet>
      <dgm:spPr/>
      <dgm:t>
        <a:bodyPr/>
        <a:lstStyle/>
        <a:p>
          <a:endParaRPr lang="en-US"/>
        </a:p>
      </dgm:t>
    </dgm:pt>
    <dgm:pt modelId="{76DC50A8-E597-3844-A8D0-528F96EB70DC}" type="pres">
      <dgm:prSet presAssocID="{E3024C0B-1683-7F49-860D-16001CFC32F2}" presName="sibTrans" presStyleCnt="0"/>
      <dgm:spPr/>
      <dgm:t>
        <a:bodyPr/>
        <a:lstStyle/>
        <a:p>
          <a:endParaRPr lang="en-US"/>
        </a:p>
      </dgm:t>
    </dgm:pt>
    <dgm:pt modelId="{04A0C686-966A-CF43-9E58-98664B767484}" type="pres">
      <dgm:prSet presAssocID="{D4CFE541-6FCD-154A-8784-985905E3ABD3}" presName="textNode" presStyleLbl="node1" presStyleIdx="1" presStyleCnt="3">
        <dgm:presLayoutVars>
          <dgm:bulletEnabled val="1"/>
        </dgm:presLayoutVars>
      </dgm:prSet>
      <dgm:spPr/>
      <dgm:t>
        <a:bodyPr/>
        <a:lstStyle/>
        <a:p>
          <a:endParaRPr lang="en-US"/>
        </a:p>
      </dgm:t>
    </dgm:pt>
    <dgm:pt modelId="{CAAD1F41-CBAB-FC4E-A5B2-156B5659A392}" type="pres">
      <dgm:prSet presAssocID="{71A23B03-8C90-0942-84F2-AA75832D1D64}" presName="sibTrans" presStyleCnt="0"/>
      <dgm:spPr/>
      <dgm:t>
        <a:bodyPr/>
        <a:lstStyle/>
        <a:p>
          <a:endParaRPr lang="en-US"/>
        </a:p>
      </dgm:t>
    </dgm:pt>
    <dgm:pt modelId="{6EE53969-8FF1-F547-A521-EE83B14FC79C}" type="pres">
      <dgm:prSet presAssocID="{587E371B-0814-F84E-9EE9-78C3F2C8053A}" presName="textNode" presStyleLbl="node1" presStyleIdx="2" presStyleCnt="3">
        <dgm:presLayoutVars>
          <dgm:bulletEnabled val="1"/>
        </dgm:presLayoutVars>
      </dgm:prSet>
      <dgm:spPr/>
      <dgm:t>
        <a:bodyPr/>
        <a:lstStyle/>
        <a:p>
          <a:endParaRPr lang="en-US"/>
        </a:p>
      </dgm:t>
    </dgm:pt>
  </dgm:ptLst>
  <dgm:cxnLst>
    <dgm:cxn modelId="{F868AF82-0583-6340-824E-CA745B0F2E76}" srcId="{0AD203EB-6E4C-4E43-A455-568A4C4EFAF9}" destId="{587E371B-0814-F84E-9EE9-78C3F2C8053A}" srcOrd="2" destOrd="0" parTransId="{D1B3474F-4949-A343-B977-9E5AFFDEDF4A}" sibTransId="{04529AD5-1076-0946-8CCD-22E712D26101}"/>
    <dgm:cxn modelId="{98572778-8E43-0046-9780-B2AE6FF2DEBB}" type="presOf" srcId="{91571854-8A45-444D-97F2-C82E62F94639}" destId="{B3B0CA1E-60CE-DA4F-B1B0-0243A4420D41}" srcOrd="0" destOrd="0" presId="urn:microsoft.com/office/officeart/2005/8/layout/hProcess9"/>
    <dgm:cxn modelId="{D66EE8B0-BBBB-9142-AA52-60967430038F}" srcId="{0AD203EB-6E4C-4E43-A455-568A4C4EFAF9}" destId="{91571854-8A45-444D-97F2-C82E62F94639}" srcOrd="0" destOrd="0" parTransId="{36F6CEDB-E499-A249-852F-B0655D55D4B2}" sibTransId="{E3024C0B-1683-7F49-860D-16001CFC32F2}"/>
    <dgm:cxn modelId="{7D3C064D-9B3E-D944-846D-459673B7B9BE}" srcId="{0AD203EB-6E4C-4E43-A455-568A4C4EFAF9}" destId="{D4CFE541-6FCD-154A-8784-985905E3ABD3}" srcOrd="1" destOrd="0" parTransId="{7FAEC0D1-9F11-4E42-8131-00E0905B7411}" sibTransId="{71A23B03-8C90-0942-84F2-AA75832D1D64}"/>
    <dgm:cxn modelId="{7220A4FB-9F76-784E-893C-9D4B9430B701}" type="presOf" srcId="{D4CFE541-6FCD-154A-8784-985905E3ABD3}" destId="{04A0C686-966A-CF43-9E58-98664B767484}" srcOrd="0" destOrd="0" presId="urn:microsoft.com/office/officeart/2005/8/layout/hProcess9"/>
    <dgm:cxn modelId="{1810DF6C-A657-2140-B1AE-90764037DCC1}" type="presOf" srcId="{0AD203EB-6E4C-4E43-A455-568A4C4EFAF9}" destId="{76F7B7DD-0667-1449-9AAA-4058D0FBB57F}" srcOrd="0" destOrd="0" presId="urn:microsoft.com/office/officeart/2005/8/layout/hProcess9"/>
    <dgm:cxn modelId="{0E171AE0-9C1C-EA49-A8E9-3060DDD5DA82}" type="presOf" srcId="{587E371B-0814-F84E-9EE9-78C3F2C8053A}" destId="{6EE53969-8FF1-F547-A521-EE83B14FC79C}" srcOrd="0" destOrd="0" presId="urn:microsoft.com/office/officeart/2005/8/layout/hProcess9"/>
    <dgm:cxn modelId="{8F47592B-C922-9246-9941-97DD457F5BF0}" type="presParOf" srcId="{76F7B7DD-0667-1449-9AAA-4058D0FBB57F}" destId="{D70707BB-F23C-8442-A6BA-4A65BAFE1893}" srcOrd="0" destOrd="0" presId="urn:microsoft.com/office/officeart/2005/8/layout/hProcess9"/>
    <dgm:cxn modelId="{FF3BE3E9-EE25-E141-906D-6D134DC09292}" type="presParOf" srcId="{76F7B7DD-0667-1449-9AAA-4058D0FBB57F}" destId="{3271DFBB-8058-974B-9175-EAAD9742F384}" srcOrd="1" destOrd="0" presId="urn:microsoft.com/office/officeart/2005/8/layout/hProcess9"/>
    <dgm:cxn modelId="{209F4E8F-DB55-404A-8EA0-3D52B61E3B2E}" type="presParOf" srcId="{3271DFBB-8058-974B-9175-EAAD9742F384}" destId="{B3B0CA1E-60CE-DA4F-B1B0-0243A4420D41}" srcOrd="0" destOrd="0" presId="urn:microsoft.com/office/officeart/2005/8/layout/hProcess9"/>
    <dgm:cxn modelId="{97CACD5B-7EA8-7241-85C6-6F09CDB7BEA4}" type="presParOf" srcId="{3271DFBB-8058-974B-9175-EAAD9742F384}" destId="{76DC50A8-E597-3844-A8D0-528F96EB70DC}" srcOrd="1" destOrd="0" presId="urn:microsoft.com/office/officeart/2005/8/layout/hProcess9"/>
    <dgm:cxn modelId="{CCADDC4A-5333-194A-A613-52593DBCE796}" type="presParOf" srcId="{3271DFBB-8058-974B-9175-EAAD9742F384}" destId="{04A0C686-966A-CF43-9E58-98664B767484}" srcOrd="2" destOrd="0" presId="urn:microsoft.com/office/officeart/2005/8/layout/hProcess9"/>
    <dgm:cxn modelId="{60B0C116-94AD-F640-B46D-E245BC367F67}" type="presParOf" srcId="{3271DFBB-8058-974B-9175-EAAD9742F384}" destId="{CAAD1F41-CBAB-FC4E-A5B2-156B5659A392}" srcOrd="3" destOrd="0" presId="urn:microsoft.com/office/officeart/2005/8/layout/hProcess9"/>
    <dgm:cxn modelId="{BFC32A57-A9DE-ED45-851A-C146E0DEBC69}" type="presParOf" srcId="{3271DFBB-8058-974B-9175-EAAD9742F384}" destId="{6EE53969-8FF1-F547-A521-EE83B14FC79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707BB-F23C-8442-A6BA-4A65BAFE1893}">
      <dsp:nvSpPr>
        <dsp:cNvPr id="0" name=""/>
        <dsp:cNvSpPr/>
      </dsp:nvSpPr>
      <dsp:spPr>
        <a:xfrm>
          <a:off x="637292" y="0"/>
          <a:ext cx="7222653" cy="474957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B0CA1E-60CE-DA4F-B1B0-0243A4420D41}">
      <dsp:nvSpPr>
        <dsp:cNvPr id="0" name=""/>
        <dsp:cNvSpPr/>
      </dsp:nvSpPr>
      <dsp:spPr>
        <a:xfrm>
          <a:off x="2787" y="1424871"/>
          <a:ext cx="2594059" cy="1899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1242"/>
            </a:spcAft>
          </a:pPr>
          <a:r>
            <a:rPr lang="en-US" sz="2800" u="sng" kern="1200" dirty="0" smtClean="0"/>
            <a:t>Summary</a:t>
          </a:r>
        </a:p>
        <a:p>
          <a:pPr lvl="0" algn="ctr" defTabSz="1244600">
            <a:lnSpc>
              <a:spcPct val="90000"/>
            </a:lnSpc>
            <a:spcBef>
              <a:spcPct val="0"/>
            </a:spcBef>
            <a:spcAft>
              <a:spcPct val="35000"/>
            </a:spcAft>
          </a:pPr>
          <a:r>
            <a:rPr lang="en-US" sz="2800" kern="1200" dirty="0" smtClean="0"/>
            <a:t>Broad overview of main ideas</a:t>
          </a:r>
          <a:endParaRPr lang="en-US" sz="2800" kern="1200" dirty="0"/>
        </a:p>
      </dsp:txBody>
      <dsp:txXfrm>
        <a:off x="95529" y="1517613"/>
        <a:ext cx="2408575" cy="1714344"/>
      </dsp:txXfrm>
    </dsp:sp>
    <dsp:sp modelId="{04A0C686-966A-CF43-9E58-98664B767484}">
      <dsp:nvSpPr>
        <dsp:cNvPr id="0" name=""/>
        <dsp:cNvSpPr/>
      </dsp:nvSpPr>
      <dsp:spPr>
        <a:xfrm>
          <a:off x="2951589" y="1424871"/>
          <a:ext cx="2594059" cy="1899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576"/>
            </a:spcAft>
          </a:pPr>
          <a:r>
            <a:rPr lang="en-US" sz="2800" u="sng" kern="1200" dirty="0" smtClean="0"/>
            <a:t>Paraphrase</a:t>
          </a:r>
        </a:p>
        <a:p>
          <a:pPr lvl="0" algn="ctr" defTabSz="1244600">
            <a:lnSpc>
              <a:spcPct val="90000"/>
            </a:lnSpc>
            <a:spcBef>
              <a:spcPct val="0"/>
            </a:spcBef>
            <a:spcAft>
              <a:spcPct val="35000"/>
            </a:spcAft>
          </a:pPr>
          <a:r>
            <a:rPr lang="en-US" sz="2100" kern="1200" dirty="0" smtClean="0"/>
            <a:t>Specific passage restated using different language</a:t>
          </a:r>
          <a:endParaRPr lang="en-US" sz="2100" kern="1200" dirty="0"/>
        </a:p>
      </dsp:txBody>
      <dsp:txXfrm>
        <a:off x="3044331" y="1517613"/>
        <a:ext cx="2408575" cy="1714344"/>
      </dsp:txXfrm>
    </dsp:sp>
    <dsp:sp modelId="{6EE53969-8FF1-F547-A521-EE83B14FC79C}">
      <dsp:nvSpPr>
        <dsp:cNvPr id="0" name=""/>
        <dsp:cNvSpPr/>
      </dsp:nvSpPr>
      <dsp:spPr>
        <a:xfrm>
          <a:off x="5900392" y="1424871"/>
          <a:ext cx="2594059" cy="1899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576"/>
            </a:spcAft>
          </a:pPr>
          <a:r>
            <a:rPr lang="en-US" sz="2800" u="sng" kern="1200" dirty="0" smtClean="0"/>
            <a:t>Direct Quote</a:t>
          </a:r>
        </a:p>
        <a:p>
          <a:pPr lvl="0" algn="ctr" defTabSz="1244600">
            <a:lnSpc>
              <a:spcPct val="90000"/>
            </a:lnSpc>
            <a:spcBef>
              <a:spcPct val="0"/>
            </a:spcBef>
            <a:spcAft>
              <a:spcPct val="35000"/>
            </a:spcAft>
          </a:pPr>
          <a:r>
            <a:rPr lang="en-US" sz="2600" kern="1200" dirty="0" smtClean="0"/>
            <a:t>Specific passage repeated word for word </a:t>
          </a:r>
          <a:endParaRPr lang="en-US" sz="2600" kern="1200" dirty="0"/>
        </a:p>
      </dsp:txBody>
      <dsp:txXfrm>
        <a:off x="5993134" y="1517613"/>
        <a:ext cx="2408575" cy="17143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27BD7-91FC-4ACC-91D6-2723DEFBA307}" type="datetimeFigureOut">
              <a:rPr lang="en-US" smtClean="0"/>
              <a:pPr/>
              <a:t>9/28/2015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38DBFE-0BC6-48B5-A770-5C7B6644B9C3}" type="slidenum">
              <a:rPr lang="en-US" smtClean="0"/>
              <a:pPr/>
              <a:t>‹#›</a:t>
            </a:fld>
            <a:endParaRPr lang="en-US"/>
          </a:p>
        </p:txBody>
      </p:sp>
    </p:spTree>
    <p:extLst>
      <p:ext uri="{BB962C8B-B14F-4D97-AF65-F5344CB8AC3E}">
        <p14:creationId xmlns:p14="http://schemas.microsoft.com/office/powerpoint/2010/main" val="152244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what the workshop will cover. </a:t>
            </a:r>
          </a:p>
          <a:p>
            <a:r>
              <a:rPr lang="en-US" dirty="0" smtClean="0"/>
              <a:t>Define</a:t>
            </a:r>
            <a:r>
              <a:rPr lang="en-US" baseline="0" dirty="0" smtClean="0"/>
              <a:t> APA (American Psychological Association) and MLA (Modern Languages Association) – we’ll be looking at both.  You can choose a focus.  We’ll have activities to practice some of what we’re discussing.  We’ll leave time for questions at the end to focus on projects you are working on right now.  </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1</a:t>
            </a:fld>
            <a:endParaRPr lang="en-US"/>
          </a:p>
        </p:txBody>
      </p:sp>
    </p:spTree>
    <p:extLst>
      <p:ext uri="{BB962C8B-B14F-4D97-AF65-F5344CB8AC3E}">
        <p14:creationId xmlns:p14="http://schemas.microsoft.com/office/powerpoint/2010/main" val="2040745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Rockwell" pitchFamily="18" charset="0"/>
              </a:rPr>
              <a:t>-Not citing sources, not giving the person</a:t>
            </a:r>
            <a:r>
              <a:rPr lang="en-US" sz="1200" baseline="0" dirty="0" smtClean="0">
                <a:latin typeface="Rockwell" pitchFamily="18" charset="0"/>
              </a:rPr>
              <a:t> credit, is dishonest and deceitful.</a:t>
            </a:r>
            <a:endParaRPr lang="en-US" sz="1200" dirty="0" smtClean="0">
              <a:latin typeface="Rockwell"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Rockwell" pitchFamily="18" charset="0"/>
            </a:endParaRPr>
          </a:p>
        </p:txBody>
      </p:sp>
      <p:sp>
        <p:nvSpPr>
          <p:cNvPr id="4" name="Slide Number Placeholder 3"/>
          <p:cNvSpPr>
            <a:spLocks noGrp="1"/>
          </p:cNvSpPr>
          <p:nvPr>
            <p:ph type="sldNum" sz="quarter" idx="10"/>
          </p:nvPr>
        </p:nvSpPr>
        <p:spPr/>
        <p:txBody>
          <a:bodyPr/>
          <a:lstStyle/>
          <a:p>
            <a:fld id="{E938DBFE-0BC6-48B5-A770-5C7B6644B9C3}" type="slidenum">
              <a:rPr lang="en-US" smtClean="0"/>
              <a:pPr/>
              <a:t>10</a:t>
            </a:fld>
            <a:endParaRPr lang="en-US"/>
          </a:p>
        </p:txBody>
      </p:sp>
    </p:spTree>
    <p:extLst>
      <p:ext uri="{BB962C8B-B14F-4D97-AF65-F5344CB8AC3E}">
        <p14:creationId xmlns:p14="http://schemas.microsoft.com/office/powerpoint/2010/main" val="1921132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Quoting: when you directly</a:t>
            </a:r>
            <a:r>
              <a:rPr lang="en-US" baseline="0" dirty="0" smtClean="0"/>
              <a:t> copy exact wording from another source</a:t>
            </a:r>
            <a:endParaRPr lang="en-US" dirty="0" smtClean="0"/>
          </a:p>
          <a:p>
            <a:r>
              <a:rPr lang="en-US" dirty="0" smtClean="0"/>
              <a:t>Paraphrasing: when you take ideas from a source</a:t>
            </a:r>
            <a:r>
              <a:rPr lang="en-US" baseline="0" dirty="0" smtClean="0"/>
              <a:t> and restate using your own words</a:t>
            </a:r>
            <a:endParaRPr lang="en-US" dirty="0" smtClean="0"/>
          </a:p>
          <a:p>
            <a:r>
              <a:rPr lang="en-US" dirty="0" smtClean="0"/>
              <a:t>Summarizing: when you give an overview of the</a:t>
            </a:r>
            <a:r>
              <a:rPr lang="en-US" baseline="0" dirty="0" smtClean="0"/>
              <a:t> source’s main ideas, using your own words</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11</a:t>
            </a:fld>
            <a:endParaRPr lang="en-US"/>
          </a:p>
        </p:txBody>
      </p:sp>
    </p:spTree>
    <p:extLst>
      <p:ext uri="{BB962C8B-B14F-4D97-AF65-F5344CB8AC3E}">
        <p14:creationId xmlns:p14="http://schemas.microsoft.com/office/powerpoint/2010/main" val="3549592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dirty="0" smtClean="0"/>
              <a:t>A reference to a book, an article, a Web page, or another source that provides enough information about the source to allow a reader to retrieve it. Citations in a paper must be given in a standard format (such as MLA, APA, </a:t>
            </a:r>
            <a:r>
              <a:rPr lang="en-US" i="1" dirty="0" smtClean="0"/>
              <a:t>Chicago</a:t>
            </a:r>
            <a:r>
              <a:rPr lang="en-US" dirty="0" smtClean="0"/>
              <a:t>, or CSE), depending on the discipline in which the paper is written (Hacker &amp; </a:t>
            </a:r>
            <a:r>
              <a:rPr lang="en-US" dirty="0" err="1" smtClean="0"/>
              <a:t>Fister</a:t>
            </a:r>
            <a:r>
              <a:rPr lang="en-US" dirty="0" smtClean="0"/>
              <a:t>, 2010).  </a:t>
            </a:r>
          </a:p>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dirty="0" smtClean="0"/>
              <a:t>Mention</a:t>
            </a:r>
            <a:r>
              <a:rPr lang="en-US" baseline="0" dirty="0" smtClean="0"/>
              <a:t> that there are several different styles of formatting, we’ll be discussing and using examples from the two most common MLA and APA. </a:t>
            </a:r>
            <a:endParaRPr lang="en-US"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E938DBFE-0BC6-48B5-A770-5C7B6644B9C3}" type="slidenum">
              <a:rPr lang="en-US" smtClean="0"/>
              <a:pPr/>
              <a:t>12</a:t>
            </a:fld>
            <a:endParaRPr lang="en-US"/>
          </a:p>
        </p:txBody>
      </p:sp>
    </p:spTree>
    <p:extLst>
      <p:ext uri="{BB962C8B-B14F-4D97-AF65-F5344CB8AC3E}">
        <p14:creationId xmlns:p14="http://schemas.microsoft.com/office/powerpoint/2010/main" val="2504058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Laura to bring book of funny quotes to use for all quoting – this will simplify citation as well. </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14</a:t>
            </a:fld>
            <a:endParaRPr lang="en-US"/>
          </a:p>
        </p:txBody>
      </p:sp>
    </p:spTree>
    <p:extLst>
      <p:ext uri="{BB962C8B-B14F-4D97-AF65-F5344CB8AC3E}">
        <p14:creationId xmlns:p14="http://schemas.microsoft.com/office/powerpoint/2010/main" val="3475404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to refer</a:t>
            </a:r>
            <a:r>
              <a:rPr lang="en-US" baseline="0" dirty="0" smtClean="0"/>
              <a:t> back to the reasons why we cite (contextualize why this matters).</a:t>
            </a:r>
          </a:p>
          <a:p>
            <a:r>
              <a:rPr lang="en-US" baseline="0" dirty="0" smtClean="0"/>
              <a:t>Refer them to handout.  </a:t>
            </a:r>
          </a:p>
        </p:txBody>
      </p:sp>
      <p:sp>
        <p:nvSpPr>
          <p:cNvPr id="4" name="Slide Number Placeholder 3"/>
          <p:cNvSpPr>
            <a:spLocks noGrp="1"/>
          </p:cNvSpPr>
          <p:nvPr>
            <p:ph type="sldNum" sz="quarter" idx="10"/>
          </p:nvPr>
        </p:nvSpPr>
        <p:spPr/>
        <p:txBody>
          <a:bodyPr/>
          <a:lstStyle/>
          <a:p>
            <a:fld id="{E938DBFE-0BC6-48B5-A770-5C7B6644B9C3}" type="slidenum">
              <a:rPr lang="en-US" smtClean="0"/>
              <a:pPr/>
              <a:t>16</a:t>
            </a:fld>
            <a:endParaRPr lang="en-US"/>
          </a:p>
        </p:txBody>
      </p:sp>
    </p:spTree>
    <p:extLst>
      <p:ext uri="{BB962C8B-B14F-4D97-AF65-F5344CB8AC3E}">
        <p14:creationId xmlns:p14="http://schemas.microsoft.com/office/powerpoint/2010/main" val="3880562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ebooks.bfwpub.com</a:t>
            </a:r>
            <a:r>
              <a:rPr lang="en-US" dirty="0" smtClean="0"/>
              <a:t>/smhandbook7e.php</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17</a:t>
            </a:fld>
            <a:endParaRPr lang="en-US"/>
          </a:p>
        </p:txBody>
      </p:sp>
    </p:spTree>
    <p:extLst>
      <p:ext uri="{BB962C8B-B14F-4D97-AF65-F5344CB8AC3E}">
        <p14:creationId xmlns:p14="http://schemas.microsoft.com/office/powerpoint/2010/main" val="1254986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18</a:t>
            </a:fld>
            <a:endParaRPr lang="en-US"/>
          </a:p>
        </p:txBody>
      </p:sp>
    </p:spTree>
    <p:extLst>
      <p:ext uri="{BB962C8B-B14F-4D97-AF65-F5344CB8AC3E}">
        <p14:creationId xmlns:p14="http://schemas.microsoft.com/office/powerpoint/2010/main" val="2974617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true only the first time you cite, you don’t need to rename them and the text again and again.  Also, sometimes you will want to incorporate passages without providing all this info - </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24</a:t>
            </a:fld>
            <a:endParaRPr lang="en-US"/>
          </a:p>
        </p:txBody>
      </p:sp>
    </p:spTree>
    <p:extLst>
      <p:ext uri="{BB962C8B-B14F-4D97-AF65-F5344CB8AC3E}">
        <p14:creationId xmlns:p14="http://schemas.microsoft.com/office/powerpoint/2010/main" val="2733595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the use of “states as a strong</a:t>
            </a:r>
            <a:r>
              <a:rPr lang="en-US" baseline="0" dirty="0" smtClean="0"/>
              <a:t> verb.” </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25</a:t>
            </a:fld>
            <a:endParaRPr lang="en-US"/>
          </a:p>
        </p:txBody>
      </p:sp>
    </p:spTree>
    <p:extLst>
      <p:ext uri="{BB962C8B-B14F-4D97-AF65-F5344CB8AC3E}">
        <p14:creationId xmlns:p14="http://schemas.microsoft.com/office/powerpoint/2010/main" val="2862603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the use of “states as a strong</a:t>
            </a:r>
            <a:r>
              <a:rPr lang="en-US" baseline="0" dirty="0" smtClean="0"/>
              <a:t> verb.” </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26</a:t>
            </a:fld>
            <a:endParaRPr lang="en-US"/>
          </a:p>
        </p:txBody>
      </p:sp>
    </p:spTree>
    <p:extLst>
      <p:ext uri="{BB962C8B-B14F-4D97-AF65-F5344CB8AC3E}">
        <p14:creationId xmlns:p14="http://schemas.microsoft.com/office/powerpoint/2010/main" val="2862603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=F26eQaqwBdg</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2</a:t>
            </a:fld>
            <a:endParaRPr lang="en-US"/>
          </a:p>
        </p:txBody>
      </p:sp>
    </p:spTree>
    <p:extLst>
      <p:ext uri="{BB962C8B-B14F-4D97-AF65-F5344CB8AC3E}">
        <p14:creationId xmlns:p14="http://schemas.microsoft.com/office/powerpoint/2010/main" val="1455117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both APA and MLA you should:</a:t>
            </a:r>
          </a:p>
          <a:p>
            <a:pPr lvl="1"/>
            <a:r>
              <a:rPr lang="en-US" dirty="0" smtClean="0"/>
              <a:t>Place the text you are quoting in “quotation marks”</a:t>
            </a:r>
          </a:p>
          <a:p>
            <a:pPr lvl="1"/>
            <a:r>
              <a:rPr lang="en-US" dirty="0" smtClean="0"/>
              <a:t>Provide the Author’s last name</a:t>
            </a:r>
          </a:p>
          <a:p>
            <a:pPr lvl="1"/>
            <a:r>
              <a:rPr lang="en-US" dirty="0" smtClean="0"/>
              <a:t>Provide the page number if available</a:t>
            </a:r>
          </a:p>
          <a:p>
            <a:pPr lvl="1"/>
            <a:r>
              <a:rPr lang="en-US" dirty="0" smtClean="0"/>
              <a:t>Include a phrase that introduces the text:</a:t>
            </a:r>
          </a:p>
          <a:p>
            <a:pPr lvl="2"/>
            <a:r>
              <a:rPr lang="en-US" dirty="0" smtClean="0"/>
              <a:t>MLA: Smith notes that citing is “an important aspect of academic writing” (4).</a:t>
            </a:r>
          </a:p>
          <a:p>
            <a:pPr lvl="2"/>
            <a:r>
              <a:rPr lang="en-US" dirty="0" smtClean="0"/>
              <a:t>APA: Smith (2013) notes that citing is “an important aspect of academic writing” (p. 4).</a:t>
            </a:r>
          </a:p>
          <a:p>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29</a:t>
            </a:fld>
            <a:endParaRPr lang="en-US"/>
          </a:p>
        </p:txBody>
      </p:sp>
    </p:spTree>
    <p:extLst>
      <p:ext uri="{BB962C8B-B14F-4D97-AF65-F5344CB8AC3E}">
        <p14:creationId xmlns:p14="http://schemas.microsoft.com/office/powerpoint/2010/main" val="943348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31</a:t>
            </a:fld>
            <a:endParaRPr lang="en-US"/>
          </a:p>
        </p:txBody>
      </p:sp>
    </p:spTree>
    <p:extLst>
      <p:ext uri="{BB962C8B-B14F-4D97-AF65-F5344CB8AC3E}">
        <p14:creationId xmlns:p14="http://schemas.microsoft.com/office/powerpoint/2010/main" val="1141293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32</a:t>
            </a:fld>
            <a:endParaRPr lang="en-US"/>
          </a:p>
        </p:txBody>
      </p:sp>
    </p:spTree>
    <p:extLst>
      <p:ext uri="{BB962C8B-B14F-4D97-AF65-F5344CB8AC3E}">
        <p14:creationId xmlns:p14="http://schemas.microsoft.com/office/powerpoint/2010/main" val="1141293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938DBFE-0BC6-48B5-A770-5C7B6644B9C3}" type="slidenum">
              <a:rPr lang="en-US" smtClean="0"/>
              <a:pPr/>
              <a:t>36</a:t>
            </a:fld>
            <a:endParaRPr lang="en-US"/>
          </a:p>
        </p:txBody>
      </p:sp>
    </p:spTree>
    <p:extLst>
      <p:ext uri="{BB962C8B-B14F-4D97-AF65-F5344CB8AC3E}">
        <p14:creationId xmlns:p14="http://schemas.microsoft.com/office/powerpoint/2010/main" val="2687049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38</a:t>
            </a:fld>
            <a:endParaRPr lang="en-US"/>
          </a:p>
        </p:txBody>
      </p:sp>
    </p:spTree>
    <p:extLst>
      <p:ext uri="{BB962C8B-B14F-4D97-AF65-F5344CB8AC3E}">
        <p14:creationId xmlns:p14="http://schemas.microsoft.com/office/powerpoint/2010/main" val="3969914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Paraphrase 1 is in APA and Paraphrase</a:t>
            </a:r>
            <a:r>
              <a:rPr lang="en-US" baseline="0" dirty="0" smtClean="0"/>
              <a:t> is in MLA</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39</a:t>
            </a:fld>
            <a:endParaRPr lang="en-US"/>
          </a:p>
        </p:txBody>
      </p:sp>
    </p:spTree>
    <p:extLst>
      <p:ext uri="{BB962C8B-B14F-4D97-AF65-F5344CB8AC3E}">
        <p14:creationId xmlns:p14="http://schemas.microsoft.com/office/powerpoint/2010/main" val="3560560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a:t>
            </a:r>
            <a:r>
              <a:rPr lang="en-US" baseline="0" dirty="0" smtClean="0"/>
              <a:t> bottom line</a:t>
            </a:r>
            <a:endParaRPr lang="en-US" dirty="0" smtClean="0"/>
          </a:p>
          <a:p>
            <a:r>
              <a:rPr lang="en-US" dirty="0" smtClean="0"/>
              <a:t>With</a:t>
            </a:r>
            <a:r>
              <a:rPr lang="en-US" baseline="0" dirty="0" smtClean="0"/>
              <a:t> the last bullet: mention that students should ask their prof, use reference books/websites, COME TO THE WRITING CENTER!!!</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45</a:t>
            </a:fld>
            <a:endParaRPr lang="en-US"/>
          </a:p>
        </p:txBody>
      </p:sp>
    </p:spTree>
    <p:extLst>
      <p:ext uri="{BB962C8B-B14F-4D97-AF65-F5344CB8AC3E}">
        <p14:creationId xmlns:p14="http://schemas.microsoft.com/office/powerpoint/2010/main" val="3903815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46</a:t>
            </a:fld>
            <a:endParaRPr lang="en-US"/>
          </a:p>
        </p:txBody>
      </p:sp>
    </p:spTree>
    <p:extLst>
      <p:ext uri="{BB962C8B-B14F-4D97-AF65-F5344CB8AC3E}">
        <p14:creationId xmlns:p14="http://schemas.microsoft.com/office/powerpoint/2010/main" val="873849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them to the hand out and list of typical curve-balls to watch out for, then use Purdue OWL </a:t>
            </a:r>
            <a:r>
              <a:rPr lang="en-US" baseline="0" dirty="0" smtClean="0"/>
              <a:t>to demonstrate how to find answers.</a:t>
            </a:r>
          </a:p>
          <a:p>
            <a:r>
              <a:rPr lang="en-US" baseline="0" dirty="0" smtClean="0"/>
              <a:t>http://www.apastyle.org/ </a:t>
            </a:r>
          </a:p>
          <a:p>
            <a:r>
              <a:rPr lang="en-US" smtClean="0"/>
              <a:t>http://blog.apastyle.org/</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47</a:t>
            </a:fld>
            <a:endParaRPr lang="en-US"/>
          </a:p>
        </p:txBody>
      </p:sp>
    </p:spTree>
    <p:extLst>
      <p:ext uri="{BB962C8B-B14F-4D97-AF65-F5344CB8AC3E}">
        <p14:creationId xmlns:p14="http://schemas.microsoft.com/office/powerpoint/2010/main" val="3903815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Ask for volunteers to share their understanding of this concept.  </a:t>
            </a:r>
          </a:p>
        </p:txBody>
      </p:sp>
      <p:sp>
        <p:nvSpPr>
          <p:cNvPr id="4" name="Slide Number Placeholder 3"/>
          <p:cNvSpPr>
            <a:spLocks noGrp="1"/>
          </p:cNvSpPr>
          <p:nvPr>
            <p:ph type="sldNum" sz="quarter" idx="10"/>
          </p:nvPr>
        </p:nvSpPr>
        <p:spPr/>
        <p:txBody>
          <a:bodyPr/>
          <a:lstStyle/>
          <a:p>
            <a:fld id="{E938DBFE-0BC6-48B5-A770-5C7B6644B9C3}" type="slidenum">
              <a:rPr lang="en-US" smtClean="0"/>
              <a:pPr/>
              <a:t>3</a:t>
            </a:fld>
            <a:endParaRPr lang="en-US"/>
          </a:p>
        </p:txBody>
      </p:sp>
    </p:spTree>
    <p:extLst>
      <p:ext uri="{BB962C8B-B14F-4D97-AF65-F5344CB8AC3E}">
        <p14:creationId xmlns:p14="http://schemas.microsoft.com/office/powerpoint/2010/main" val="3729856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This isn’t limited to words or ideas, but includes a wide variety of sources: music, paintings, etc.</a:t>
            </a:r>
          </a:p>
          <a:p>
            <a:pPr marL="0" indent="0">
              <a:buFontTx/>
              <a:buNone/>
            </a:pPr>
            <a:r>
              <a:rPr lang="en-US" baseline="0" dirty="0" smtClean="0"/>
              <a:t>- This applies to the work of others and any work that you have submitted.  Presenting a previous paper as “new” for a different class is considered plagiarism. </a:t>
            </a:r>
          </a:p>
        </p:txBody>
      </p:sp>
      <p:sp>
        <p:nvSpPr>
          <p:cNvPr id="4" name="Slide Number Placeholder 3"/>
          <p:cNvSpPr>
            <a:spLocks noGrp="1"/>
          </p:cNvSpPr>
          <p:nvPr>
            <p:ph type="sldNum" sz="quarter" idx="10"/>
          </p:nvPr>
        </p:nvSpPr>
        <p:spPr/>
        <p:txBody>
          <a:bodyPr/>
          <a:lstStyle/>
          <a:p>
            <a:fld id="{E938DBFE-0BC6-48B5-A770-5C7B6644B9C3}" type="slidenum">
              <a:rPr lang="en-US" smtClean="0"/>
              <a:pPr/>
              <a:t>4</a:t>
            </a:fld>
            <a:endParaRPr lang="en-US"/>
          </a:p>
        </p:txBody>
      </p:sp>
    </p:spTree>
    <p:extLst>
      <p:ext uri="{BB962C8B-B14F-4D97-AF65-F5344CB8AC3E}">
        <p14:creationId xmlns:p14="http://schemas.microsoft.com/office/powerpoint/2010/main" val="72683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 distinction</a:t>
            </a:r>
            <a:r>
              <a:rPr lang="en-US" baseline="0" dirty="0" smtClean="0"/>
              <a:t> here is that we are talking about an entire piece.  </a:t>
            </a:r>
          </a:p>
          <a:p>
            <a:pPr marL="171450" indent="-171450">
              <a:buFontTx/>
              <a:buChar char="-"/>
            </a:pPr>
            <a:r>
              <a:rPr lang="en-US" baseline="0" dirty="0" smtClean="0"/>
              <a:t>This includes using a website to buy a paper, having a roommate or friend write a paper, etc.  </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5</a:t>
            </a:fld>
            <a:endParaRPr lang="en-US"/>
          </a:p>
        </p:txBody>
      </p:sp>
    </p:spTree>
    <p:extLst>
      <p:ext uri="{BB962C8B-B14F-4D97-AF65-F5344CB8AC3E}">
        <p14:creationId xmlns:p14="http://schemas.microsoft.com/office/powerpoint/2010/main" val="687701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Briefly discuss paraphrasing – taking an idea and restating it using your own words.  We will go into this more in depth later in the presentation.</a:t>
            </a:r>
          </a:p>
          <a:p>
            <a:pPr marL="171450" indent="-171450">
              <a:buFontTx/>
              <a:buChar char="-"/>
            </a:pPr>
            <a:r>
              <a:rPr lang="en-US" baseline="0" dirty="0" smtClean="0"/>
              <a:t>Even if you aren’t directly using someone else’s words, you need to cite where the ideas come from.  </a:t>
            </a:r>
          </a:p>
          <a:p>
            <a:pPr marL="0" indent="0">
              <a:buFontTx/>
              <a:buNone/>
            </a:pP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6</a:t>
            </a:fld>
            <a:endParaRPr lang="en-US"/>
          </a:p>
        </p:txBody>
      </p:sp>
    </p:spTree>
    <p:extLst>
      <p:ext uri="{BB962C8B-B14F-4D97-AF65-F5344CB8AC3E}">
        <p14:creationId xmlns:p14="http://schemas.microsoft.com/office/powerpoint/2010/main" val="3700273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Ask who has a definition to share.  Be sure to wait an adequate length of time – 15 </a:t>
            </a:r>
            <a:r>
              <a:rPr lang="en-US" baseline="0" dirty="0" err="1" smtClean="0"/>
              <a:t>secs</a:t>
            </a:r>
            <a:r>
              <a:rPr lang="en-US" baseline="0" dirty="0" smtClean="0"/>
              <a:t>, before calling on people.</a:t>
            </a:r>
          </a:p>
          <a:p>
            <a:pPr marL="171450" indent="-171450">
              <a:buFontTx/>
              <a:buChar char="-"/>
            </a:pPr>
            <a:r>
              <a:rPr lang="en-US" baseline="0" dirty="0" smtClean="0"/>
              <a:t>Don’t feel the need to correct students on their definitions, but do try to highlight commonalities or contrasts before moving to the next slide with an example.</a:t>
            </a:r>
          </a:p>
        </p:txBody>
      </p:sp>
      <p:sp>
        <p:nvSpPr>
          <p:cNvPr id="4" name="Slide Number Placeholder 3"/>
          <p:cNvSpPr>
            <a:spLocks noGrp="1"/>
          </p:cNvSpPr>
          <p:nvPr>
            <p:ph type="sldNum" sz="quarter" idx="10"/>
          </p:nvPr>
        </p:nvSpPr>
        <p:spPr/>
        <p:txBody>
          <a:bodyPr/>
          <a:lstStyle/>
          <a:p>
            <a:fld id="{E938DBFE-0BC6-48B5-A770-5C7B6644B9C3}" type="slidenum">
              <a:rPr lang="en-US" smtClean="0"/>
              <a:pPr/>
              <a:t>7</a:t>
            </a:fld>
            <a:endParaRPr lang="en-US"/>
          </a:p>
        </p:txBody>
      </p:sp>
    </p:spTree>
    <p:extLst>
      <p:ext uri="{BB962C8B-B14F-4D97-AF65-F5344CB8AC3E}">
        <p14:creationId xmlns:p14="http://schemas.microsoft.com/office/powerpoint/2010/main" val="2504058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Ask who has a reason to share.  Be sure to wait an adequate length of time – 15 </a:t>
            </a:r>
            <a:r>
              <a:rPr lang="en-US" baseline="0" dirty="0" err="1" smtClean="0"/>
              <a:t>secs</a:t>
            </a:r>
            <a:r>
              <a:rPr lang="en-US" baseline="0" dirty="0" smtClean="0"/>
              <a:t>, before calling on people.</a:t>
            </a:r>
          </a:p>
          <a:p>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8</a:t>
            </a:fld>
            <a:endParaRPr lang="en-US"/>
          </a:p>
        </p:txBody>
      </p:sp>
    </p:spTree>
    <p:extLst>
      <p:ext uri="{BB962C8B-B14F-4D97-AF65-F5344CB8AC3E}">
        <p14:creationId xmlns:p14="http://schemas.microsoft.com/office/powerpoint/2010/main" val="207223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Credibility: it is good to use other sources to support your ideas and points, and you need to cite</a:t>
            </a:r>
            <a:r>
              <a:rPr lang="en-US" baseline="0" dirty="0" smtClean="0"/>
              <a:t> them to show your reader where the information came from and to credit and honor the work of others.</a:t>
            </a:r>
          </a:p>
          <a:p>
            <a:pPr marL="171450" indent="-171450">
              <a:buFontTx/>
              <a:buChar char="-"/>
            </a:pPr>
            <a:r>
              <a:rPr lang="en-US" baseline="0" dirty="0" smtClean="0"/>
              <a:t>When a reader can see where your ideas have come from or what other scholars have supported your ideas they can connect your ideas to a larger discussion and they can find additional information about the topic from your sources.</a:t>
            </a:r>
          </a:p>
          <a:p>
            <a:pPr marL="171450" indent="-171450">
              <a:buFontTx/>
              <a:buChar char="-"/>
            </a:pPr>
            <a:r>
              <a:rPr lang="en-US" baseline="0" dirty="0" smtClean="0"/>
              <a:t>Making it clear what is coming from you is important for your reader to know what you have created. </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9</a:t>
            </a:fld>
            <a:endParaRPr lang="en-US"/>
          </a:p>
        </p:txBody>
      </p:sp>
    </p:spTree>
    <p:extLst>
      <p:ext uri="{BB962C8B-B14F-4D97-AF65-F5344CB8AC3E}">
        <p14:creationId xmlns:p14="http://schemas.microsoft.com/office/powerpoint/2010/main" val="1253575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429000"/>
            <a:ext cx="6400800" cy="762000"/>
          </a:xfrm>
        </p:spPr>
        <p:txBody>
          <a:bodyPr/>
          <a:lstStyle>
            <a:lvl1pPr marL="0" indent="0" algn="ctr">
              <a:buNone/>
              <a:defRPr>
                <a:solidFill>
                  <a:schemeClr val="bg1"/>
                </a:solidFill>
                <a:latin typeface="Futura Std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9/28/2015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7" name="Picture 6" descr="DePaul logo PRIMARY configuration Cream.png"/>
          <p:cNvPicPr>
            <a:picLocks noChangeAspect="1"/>
          </p:cNvPicPr>
          <p:nvPr/>
        </p:nvPicPr>
        <p:blipFill>
          <a:blip r:embed="rId2" cstate="print"/>
          <a:stretch>
            <a:fillRect/>
          </a:stretch>
        </p:blipFill>
        <p:spPr>
          <a:xfrm>
            <a:off x="304800" y="5715000"/>
            <a:ext cx="2602997" cy="341377"/>
          </a:xfrm>
          <a:prstGeom prst="rect">
            <a:avLst/>
          </a:prstGeom>
        </p:spPr>
      </p:pic>
      <p:pic>
        <p:nvPicPr>
          <p:cNvPr id="9" name="Picture 8" descr="CMWRLargeSquareCorners.png"/>
          <p:cNvPicPr>
            <a:picLocks noChangeAspect="1"/>
          </p:cNvPicPr>
          <p:nvPr/>
        </p:nvPicPr>
        <p:blipFill>
          <a:blip r:embed="rId3" cstate="print"/>
          <a:stretch>
            <a:fillRect/>
          </a:stretch>
        </p:blipFill>
        <p:spPr>
          <a:xfrm>
            <a:off x="5334000" y="5168590"/>
            <a:ext cx="3581400" cy="142779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14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9/28/2015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10" name="Picture 9"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861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286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9/28/2015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10" name="Picture 9"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90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90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9/28/2015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10" name="Picture 9"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9/28/2015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12" name="Picture 11"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9/28/2015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8" name="Picture 7"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9/28/2015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7" name="Picture 6"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943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9/28/2015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10" name="Picture 9"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419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231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828800" y="4986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9/28/2015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10" name="Picture 9"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515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Lst>
  <p:txStyles>
    <p:titleStyle>
      <a:lvl1pPr algn="ctr" defTabSz="914400" rtl="0" eaLnBrk="1" latinLnBrk="0" hangingPunct="1">
        <a:spcBef>
          <a:spcPct val="0"/>
        </a:spcBef>
        <a:buNone/>
        <a:defRPr sz="4400" kern="1200">
          <a:solidFill>
            <a:schemeClr val="accent1">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F26eQaqwBd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671791" y="5539264"/>
            <a:ext cx="367148" cy="369332"/>
          </a:xfrm>
          <a:prstGeom prst="rect">
            <a:avLst/>
          </a:prstGeom>
          <a:solidFill>
            <a:srgbClr val="4B515B"/>
          </a:solidFill>
        </p:spPr>
        <p:txBody>
          <a:bodyPr wrap="square" rtlCol="0">
            <a:spAutoFit/>
          </a:bodyPr>
          <a:lstStyle/>
          <a:p>
            <a:endParaRPr lang="en-US" dirty="0">
              <a:solidFill>
                <a:srgbClr val="4B515B"/>
              </a:solidFill>
            </a:endParaRPr>
          </a:p>
        </p:txBody>
      </p:sp>
      <p:pic>
        <p:nvPicPr>
          <p:cNvPr id="9" name="Picture Placeholder 8"/>
          <p:cNvPicPr preferRelativeResize="0">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457200" y="-100628"/>
            <a:ext cx="8222976" cy="7111028"/>
          </a:xfrm>
        </p:spPr>
      </p:pic>
      <p:sp>
        <p:nvSpPr>
          <p:cNvPr id="10" name="TextBox 9"/>
          <p:cNvSpPr txBox="1"/>
          <p:nvPr/>
        </p:nvSpPr>
        <p:spPr>
          <a:xfrm>
            <a:off x="8855365" y="4800600"/>
            <a:ext cx="244766" cy="369332"/>
          </a:xfrm>
          <a:prstGeom prst="rect">
            <a:avLst/>
          </a:prstGeom>
          <a:noFill/>
        </p:spPr>
        <p:txBody>
          <a:bodyPr wrap="square" rtlCol="0">
            <a:spAutoFit/>
          </a:bodyPr>
          <a:lstStyle/>
          <a:p>
            <a:endParaRPr lang="en-US" dirty="0"/>
          </a:p>
        </p:txBody>
      </p:sp>
      <p:sp>
        <p:nvSpPr>
          <p:cNvPr id="5" name="TextBox 4"/>
          <p:cNvSpPr txBox="1"/>
          <p:nvPr/>
        </p:nvSpPr>
        <p:spPr>
          <a:xfrm>
            <a:off x="8681139" y="6248400"/>
            <a:ext cx="367148" cy="369332"/>
          </a:xfrm>
          <a:prstGeom prst="rect">
            <a:avLst/>
          </a:prstGeom>
          <a:solidFill>
            <a:srgbClr val="4B515B"/>
          </a:solidFill>
        </p:spPr>
        <p:txBody>
          <a:bodyPr wrap="square" rtlCol="0">
            <a:spAutoFit/>
          </a:bodyPr>
          <a:lstStyle/>
          <a:p>
            <a:endParaRPr lang="en-US" dirty="0">
              <a:solidFill>
                <a:srgbClr val="4B515B"/>
              </a:solidFill>
            </a:endParaRPr>
          </a:p>
        </p:txBody>
      </p:sp>
      <p:sp>
        <p:nvSpPr>
          <p:cNvPr id="6" name="TextBox 5"/>
          <p:cNvSpPr txBox="1"/>
          <p:nvPr/>
        </p:nvSpPr>
        <p:spPr>
          <a:xfrm>
            <a:off x="8681139" y="5879068"/>
            <a:ext cx="367148" cy="369332"/>
          </a:xfrm>
          <a:prstGeom prst="rect">
            <a:avLst/>
          </a:prstGeom>
          <a:solidFill>
            <a:srgbClr val="4B515B"/>
          </a:solidFill>
        </p:spPr>
        <p:txBody>
          <a:bodyPr wrap="square" rtlCol="0">
            <a:spAutoFit/>
          </a:bodyPr>
          <a:lstStyle/>
          <a:p>
            <a:endParaRPr lang="en-US" dirty="0">
              <a:solidFill>
                <a:srgbClr val="4B515B"/>
              </a:solidFill>
            </a:endParaRPr>
          </a:p>
        </p:txBody>
      </p:sp>
      <p:sp>
        <p:nvSpPr>
          <p:cNvPr id="7" name="TextBox 6"/>
          <p:cNvSpPr txBox="1"/>
          <p:nvPr/>
        </p:nvSpPr>
        <p:spPr>
          <a:xfrm>
            <a:off x="8681139" y="5169932"/>
            <a:ext cx="367148" cy="369332"/>
          </a:xfrm>
          <a:prstGeom prst="rect">
            <a:avLst/>
          </a:prstGeom>
          <a:solidFill>
            <a:srgbClr val="4B515B"/>
          </a:solidFill>
        </p:spPr>
        <p:txBody>
          <a:bodyPr wrap="square" rtlCol="0">
            <a:spAutoFit/>
          </a:bodyPr>
          <a:lstStyle/>
          <a:p>
            <a:endParaRPr lang="en-US" dirty="0">
              <a:solidFill>
                <a:srgbClr val="4B515B"/>
              </a:solidFill>
            </a:endParaRPr>
          </a:p>
        </p:txBody>
      </p:sp>
    </p:spTree>
    <p:extLst>
      <p:ext uri="{BB962C8B-B14F-4D97-AF65-F5344CB8AC3E}">
        <p14:creationId xmlns:p14="http://schemas.microsoft.com/office/powerpoint/2010/main" val="326433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125113" cy="924475"/>
          </a:xfrm>
        </p:spPr>
        <p:txBody>
          <a:bodyPr/>
          <a:lstStyle/>
          <a:p>
            <a:r>
              <a:rPr lang="en-US" sz="4000" dirty="0" smtClean="0">
                <a:latin typeface="Rockwell" pitchFamily="18" charset="0"/>
              </a:rPr>
              <a:t>Why do we cite?</a:t>
            </a:r>
            <a:endParaRPr lang="en-US" sz="4000" dirty="0">
              <a:latin typeface="Rockwell" pitchFamily="18" charset="0"/>
            </a:endParaRPr>
          </a:p>
        </p:txBody>
      </p:sp>
      <p:sp>
        <p:nvSpPr>
          <p:cNvPr id="3" name="Content Placeholder 2"/>
          <p:cNvSpPr>
            <a:spLocks noGrp="1"/>
          </p:cNvSpPr>
          <p:nvPr>
            <p:ph idx="1"/>
          </p:nvPr>
        </p:nvSpPr>
        <p:spPr/>
        <p:txBody>
          <a:bodyPr>
            <a:normAutofit lnSpcReduction="10000"/>
          </a:bodyPr>
          <a:lstStyle/>
          <a:p>
            <a:pPr marL="285750" indent="-285750">
              <a:buFont typeface="Arial" pitchFamily="34" charset="0"/>
              <a:buChar char="•"/>
            </a:pPr>
            <a:r>
              <a:rPr lang="en-US" sz="2800" dirty="0">
                <a:solidFill>
                  <a:srgbClr val="F79646"/>
                </a:solidFill>
                <a:latin typeface="Rockwell" pitchFamily="18" charset="0"/>
              </a:rPr>
              <a:t>Originality</a:t>
            </a:r>
            <a:r>
              <a:rPr lang="en-US" sz="2400" dirty="0">
                <a:solidFill>
                  <a:srgbClr val="F79646"/>
                </a:solidFill>
                <a:latin typeface="Rockwell" pitchFamily="18" charset="0"/>
              </a:rPr>
              <a:t> </a:t>
            </a:r>
            <a:r>
              <a:rPr lang="en-US" sz="2400" dirty="0">
                <a:latin typeface="Rockwell" pitchFamily="18" charset="0"/>
              </a:rPr>
              <a:t>is very important within American academia:</a:t>
            </a:r>
          </a:p>
          <a:p>
            <a:pPr lvl="1">
              <a:buFont typeface="Arial" pitchFamily="34" charset="0"/>
              <a:buChar char="•"/>
            </a:pPr>
            <a:r>
              <a:rPr lang="en-US" sz="2400" dirty="0" smtClean="0">
                <a:latin typeface="Rockwell" pitchFamily="18" charset="0"/>
              </a:rPr>
              <a:t>It </a:t>
            </a:r>
            <a:r>
              <a:rPr lang="en-US" sz="2400" dirty="0">
                <a:latin typeface="Rockwell" pitchFamily="18" charset="0"/>
              </a:rPr>
              <a:t>is expected that your </a:t>
            </a:r>
            <a:r>
              <a:rPr lang="en-US" sz="2400" dirty="0" smtClean="0">
                <a:latin typeface="Rockwell" pitchFamily="18" charset="0"/>
              </a:rPr>
              <a:t>work (ideas and language) </a:t>
            </a:r>
            <a:r>
              <a:rPr lang="en-US" sz="2400" dirty="0">
                <a:latin typeface="Rockwell" pitchFamily="18" charset="0"/>
              </a:rPr>
              <a:t>is your own.</a:t>
            </a:r>
          </a:p>
          <a:p>
            <a:pPr lvl="1">
              <a:buFont typeface="Arial" pitchFamily="34" charset="0"/>
              <a:buChar char="•"/>
            </a:pPr>
            <a:r>
              <a:rPr lang="en-US" sz="2400" dirty="0" smtClean="0">
                <a:latin typeface="Rockwell" pitchFamily="18" charset="0"/>
              </a:rPr>
              <a:t>What </a:t>
            </a:r>
            <a:r>
              <a:rPr lang="en-US" sz="2400" dirty="0">
                <a:latin typeface="Rockwell" pitchFamily="18" charset="0"/>
              </a:rPr>
              <a:t>you don’t cite is assumed </a:t>
            </a:r>
            <a:r>
              <a:rPr lang="en-US" sz="2400" dirty="0" smtClean="0">
                <a:latin typeface="Rockwell" pitchFamily="18" charset="0"/>
              </a:rPr>
              <a:t>to be your </a:t>
            </a:r>
            <a:r>
              <a:rPr lang="en-US" sz="2400" dirty="0">
                <a:latin typeface="Rockwell" pitchFamily="18" charset="0"/>
              </a:rPr>
              <a:t>original </a:t>
            </a:r>
            <a:r>
              <a:rPr lang="en-US" sz="2400" dirty="0" smtClean="0">
                <a:latin typeface="Rockwell" pitchFamily="18" charset="0"/>
              </a:rPr>
              <a:t>thoughts. </a:t>
            </a:r>
            <a:endParaRPr lang="en-US" sz="2400" dirty="0">
              <a:latin typeface="Rockwell" pitchFamily="18" charset="0"/>
            </a:endParaRPr>
          </a:p>
          <a:p>
            <a:pPr marL="285750" indent="-285750">
              <a:buFont typeface="Arial" pitchFamily="34" charset="0"/>
              <a:buChar char="•"/>
            </a:pPr>
            <a:r>
              <a:rPr lang="en-US" sz="2400" dirty="0" smtClean="0">
                <a:latin typeface="Rockwell" pitchFamily="18" charset="0"/>
              </a:rPr>
              <a:t>Ideas and language are considered </a:t>
            </a:r>
          </a:p>
          <a:p>
            <a:pPr marL="0" indent="0">
              <a:buNone/>
            </a:pPr>
            <a:r>
              <a:rPr lang="en-US" sz="2800" dirty="0" smtClean="0">
                <a:solidFill>
                  <a:srgbClr val="F79646"/>
                </a:solidFill>
                <a:latin typeface="Rockwell" pitchFamily="18" charset="0"/>
              </a:rPr>
              <a:t>individual </a:t>
            </a:r>
            <a:r>
              <a:rPr lang="en-US" sz="2800" dirty="0">
                <a:solidFill>
                  <a:srgbClr val="F79646"/>
                </a:solidFill>
                <a:latin typeface="Rockwell" pitchFamily="18" charset="0"/>
              </a:rPr>
              <a:t>intellectual </a:t>
            </a:r>
            <a:r>
              <a:rPr lang="en-US" sz="2800" dirty="0" smtClean="0">
                <a:solidFill>
                  <a:srgbClr val="F79646"/>
                </a:solidFill>
                <a:latin typeface="Rockwell" pitchFamily="18" charset="0"/>
              </a:rPr>
              <a:t>property</a:t>
            </a:r>
            <a:r>
              <a:rPr lang="en-US" sz="2400" dirty="0">
                <a:latin typeface="Rockwell" pitchFamily="18" charset="0"/>
              </a:rPr>
              <a:t>;</a:t>
            </a:r>
            <a:r>
              <a:rPr lang="en-US" sz="2400" dirty="0" smtClean="0">
                <a:latin typeface="Rockwell" pitchFamily="18" charset="0"/>
              </a:rPr>
              <a:t> </a:t>
            </a:r>
          </a:p>
          <a:p>
            <a:pPr marL="0" indent="0">
              <a:buNone/>
            </a:pPr>
            <a:r>
              <a:rPr lang="en-US" sz="2400" dirty="0" smtClean="0">
                <a:latin typeface="Rockwell" pitchFamily="18" charset="0"/>
              </a:rPr>
              <a:t>using others’ ideas or language without </a:t>
            </a:r>
          </a:p>
          <a:p>
            <a:pPr marL="0" indent="0">
              <a:buNone/>
            </a:pPr>
            <a:r>
              <a:rPr lang="en-US" sz="2400" dirty="0" smtClean="0">
                <a:latin typeface="Rockwell" pitchFamily="18" charset="0"/>
              </a:rPr>
              <a:t>citing is considered </a:t>
            </a:r>
            <a:r>
              <a:rPr lang="en-US" sz="2800" dirty="0" smtClean="0">
                <a:solidFill>
                  <a:srgbClr val="F79646"/>
                </a:solidFill>
                <a:latin typeface="Rockwell" pitchFamily="18" charset="0"/>
              </a:rPr>
              <a:t>stealing</a:t>
            </a:r>
            <a:r>
              <a:rPr lang="en-US" sz="2400" dirty="0" smtClean="0">
                <a:latin typeface="Rockwell" pitchFamily="18" charset="0"/>
              </a:rPr>
              <a: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800600"/>
            <a:ext cx="2471237" cy="1905000"/>
          </a:xfrm>
          <a:prstGeom prst="rect">
            <a:avLst/>
          </a:prstGeom>
        </p:spPr>
      </p:pic>
      <p:sp>
        <p:nvSpPr>
          <p:cNvPr id="5" name="TextBox 4"/>
          <p:cNvSpPr txBox="1"/>
          <p:nvPr/>
        </p:nvSpPr>
        <p:spPr>
          <a:xfrm>
            <a:off x="228600" y="6319391"/>
            <a:ext cx="8686800" cy="1015663"/>
          </a:xfrm>
          <a:prstGeom prst="rect">
            <a:avLst/>
          </a:prstGeom>
          <a:noFill/>
        </p:spPr>
        <p:txBody>
          <a:bodyPr wrap="square" rtlCol="0">
            <a:spAutoFit/>
          </a:bodyPr>
          <a:lstStyle/>
          <a:p>
            <a:r>
              <a:rPr lang="en-US" sz="1200" dirty="0">
                <a:solidFill>
                  <a:schemeClr val="tx2"/>
                </a:solidFill>
                <a:latin typeface="Rockwell" pitchFamily="18" charset="0"/>
              </a:rPr>
              <a:t>Image retrieved from</a:t>
            </a:r>
            <a:r>
              <a:rPr lang="en-US" sz="1200" dirty="0" smtClean="0">
                <a:solidFill>
                  <a:schemeClr val="tx2"/>
                </a:solidFill>
                <a:latin typeface="Rockwell" pitchFamily="18" charset="0"/>
              </a:rPr>
              <a:t>: http</a:t>
            </a:r>
            <a:r>
              <a:rPr lang="en-US" sz="1200" dirty="0">
                <a:solidFill>
                  <a:schemeClr val="tx2"/>
                </a:solidFill>
                <a:latin typeface="Rockwell" pitchFamily="18" charset="0"/>
              </a:rPr>
              <a:t>://</a:t>
            </a:r>
            <a:r>
              <a:rPr lang="en-US" sz="1200" dirty="0" smtClean="0">
                <a:solidFill>
                  <a:schemeClr val="tx2"/>
                </a:solidFill>
                <a:latin typeface="Rockwell" pitchFamily="18" charset="0"/>
              </a:rPr>
              <a:t>blog.smallbusinessadvocate.com/intellectual-property/what-does-your-intellectual-property-ip-strategy-look-like </a:t>
            </a:r>
            <a:endParaRPr lang="en-US" sz="1200" dirty="0">
              <a:solidFill>
                <a:schemeClr val="tx2"/>
              </a:solidFill>
              <a:latin typeface="Rockwell" pitchFamily="18" charset="0"/>
            </a:endParaRPr>
          </a:p>
          <a:p>
            <a:endParaRPr lang="en-US" dirty="0">
              <a:solidFill>
                <a:schemeClr val="tx2"/>
              </a:solidFill>
              <a:latin typeface="Rockwell" pitchFamily="18" charset="0"/>
            </a:endParaRPr>
          </a:p>
          <a:p>
            <a:endParaRPr lang="en-US" dirty="0"/>
          </a:p>
        </p:txBody>
      </p:sp>
    </p:spTree>
    <p:extLst>
      <p:ext uri="{BB962C8B-B14F-4D97-AF65-F5344CB8AC3E}">
        <p14:creationId xmlns:p14="http://schemas.microsoft.com/office/powerpoint/2010/main" val="112136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53400" cy="924475"/>
          </a:xfrm>
        </p:spPr>
        <p:txBody>
          <a:bodyPr/>
          <a:lstStyle/>
          <a:p>
            <a:r>
              <a:rPr lang="en-US" sz="4000" dirty="0" smtClean="0">
                <a:latin typeface="Rockwell" pitchFamily="18" charset="0"/>
              </a:rPr>
              <a:t>When to Cite</a:t>
            </a:r>
            <a:endParaRPr lang="en-US" sz="4000" dirty="0">
              <a:latin typeface="Rockwell" pitchFamily="18" charset="0"/>
            </a:endParaRPr>
          </a:p>
        </p:txBody>
      </p:sp>
      <p:sp>
        <p:nvSpPr>
          <p:cNvPr id="3" name="Content Placeholder 2"/>
          <p:cNvSpPr>
            <a:spLocks noGrp="1"/>
          </p:cNvSpPr>
          <p:nvPr>
            <p:ph idx="1"/>
          </p:nvPr>
        </p:nvSpPr>
        <p:spPr/>
        <p:txBody>
          <a:bodyPr>
            <a:normAutofit/>
          </a:bodyPr>
          <a:lstStyle/>
          <a:p>
            <a:r>
              <a:rPr lang="en-US" sz="2400" dirty="0" smtClean="0">
                <a:latin typeface="Rockwell" pitchFamily="18" charset="0"/>
              </a:rPr>
              <a:t>You must </a:t>
            </a:r>
            <a:r>
              <a:rPr lang="en-US" sz="2800" dirty="0" smtClean="0">
                <a:solidFill>
                  <a:srgbClr val="F79646"/>
                </a:solidFill>
                <a:latin typeface="Rockwell" pitchFamily="18" charset="0"/>
              </a:rPr>
              <a:t>cite</a:t>
            </a:r>
            <a:r>
              <a:rPr lang="en-US" sz="2400" dirty="0" smtClean="0">
                <a:solidFill>
                  <a:srgbClr val="F79646"/>
                </a:solidFill>
                <a:latin typeface="Rockwell" pitchFamily="18" charset="0"/>
              </a:rPr>
              <a:t> </a:t>
            </a:r>
            <a:r>
              <a:rPr lang="en-US" sz="2400" dirty="0" smtClean="0">
                <a:latin typeface="Rockwell" pitchFamily="18" charset="0"/>
              </a:rPr>
              <a:t>any </a:t>
            </a:r>
            <a:r>
              <a:rPr lang="en-US" sz="2800" dirty="0" smtClean="0">
                <a:solidFill>
                  <a:srgbClr val="F79646"/>
                </a:solidFill>
                <a:latin typeface="Rockwell" pitchFamily="18" charset="0"/>
              </a:rPr>
              <a:t>ideas </a:t>
            </a:r>
            <a:r>
              <a:rPr lang="en-US" sz="2400" dirty="0" smtClean="0">
                <a:latin typeface="Rockwell" pitchFamily="18" charset="0"/>
              </a:rPr>
              <a:t>or </a:t>
            </a:r>
            <a:r>
              <a:rPr lang="en-US" sz="2800" dirty="0">
                <a:solidFill>
                  <a:srgbClr val="F79646"/>
                </a:solidFill>
                <a:latin typeface="Rockwell" pitchFamily="18" charset="0"/>
              </a:rPr>
              <a:t>words </a:t>
            </a:r>
            <a:r>
              <a:rPr lang="en-US" sz="2400" dirty="0">
                <a:latin typeface="Rockwell" pitchFamily="18" charset="0"/>
              </a:rPr>
              <a:t>taken from another </a:t>
            </a:r>
            <a:r>
              <a:rPr lang="en-US" sz="2400" dirty="0" smtClean="0">
                <a:latin typeface="Rockwell" pitchFamily="18" charset="0"/>
              </a:rPr>
              <a:t>source.  </a:t>
            </a:r>
          </a:p>
          <a:p>
            <a:r>
              <a:rPr lang="en-US" sz="2400" dirty="0" smtClean="0">
                <a:latin typeface="Rockwell" pitchFamily="18" charset="0"/>
              </a:rPr>
              <a:t>How </a:t>
            </a:r>
            <a:r>
              <a:rPr lang="en-US" sz="2400" dirty="0">
                <a:latin typeface="Rockwell" pitchFamily="18" charset="0"/>
              </a:rPr>
              <a:t>to </a:t>
            </a:r>
            <a:r>
              <a:rPr lang="en-US" sz="2400" dirty="0" smtClean="0">
                <a:latin typeface="Rockwell" pitchFamily="18" charset="0"/>
              </a:rPr>
              <a:t>use someone </a:t>
            </a:r>
            <a:r>
              <a:rPr lang="en-US" sz="2400" dirty="0">
                <a:latin typeface="Rockwell" pitchFamily="18" charset="0"/>
              </a:rPr>
              <a:t>else’s words or ideas:</a:t>
            </a:r>
          </a:p>
          <a:p>
            <a:pPr lvl="1"/>
            <a:r>
              <a:rPr lang="en-US" sz="2200" dirty="0" smtClean="0">
                <a:latin typeface="Rockwell" pitchFamily="18" charset="0"/>
                <a:cs typeface="Aharoni" pitchFamily="2" charset="-79"/>
              </a:rPr>
              <a:t>Quoting</a:t>
            </a:r>
          </a:p>
          <a:p>
            <a:pPr lvl="1"/>
            <a:r>
              <a:rPr lang="en-US" sz="2200" dirty="0" smtClean="0">
                <a:latin typeface="Rockwell" pitchFamily="18" charset="0"/>
                <a:cs typeface="Aharoni" pitchFamily="2" charset="-79"/>
              </a:rPr>
              <a:t>Paraphrasing</a:t>
            </a:r>
          </a:p>
          <a:p>
            <a:pPr lvl="1"/>
            <a:r>
              <a:rPr lang="en-US" sz="2200" dirty="0" smtClean="0">
                <a:latin typeface="Rockwell" pitchFamily="18" charset="0"/>
                <a:cs typeface="Aharoni" pitchFamily="2" charset="-79"/>
              </a:rPr>
              <a:t>Summarizing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3819994"/>
            <a:ext cx="4581525" cy="2478529"/>
          </a:xfrm>
          <a:prstGeom prst="rect">
            <a:avLst/>
          </a:prstGeom>
        </p:spPr>
      </p:pic>
    </p:spTree>
    <p:extLst>
      <p:ext uri="{BB962C8B-B14F-4D97-AF65-F5344CB8AC3E}">
        <p14:creationId xmlns:p14="http://schemas.microsoft.com/office/powerpoint/2010/main" val="3433932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81000"/>
            <a:ext cx="7125112" cy="4051437"/>
          </a:xfrm>
        </p:spPr>
        <p:txBody>
          <a:bodyPr>
            <a:normAutofit/>
          </a:bodyPr>
          <a:lstStyle/>
          <a:p>
            <a:pPr marL="0" indent="0" algn="ctr">
              <a:buNone/>
            </a:pPr>
            <a:r>
              <a:rPr lang="en-US" sz="5400" dirty="0" smtClean="0">
                <a:solidFill>
                  <a:schemeClr val="accent1">
                    <a:lumMod val="60000"/>
                    <a:lumOff val="40000"/>
                  </a:schemeClr>
                </a:solidFill>
                <a:latin typeface="+mj-lt"/>
                <a:cs typeface="Futura Std Condensed ExtBd"/>
              </a:rPr>
              <a:t>But What Should Citing Actually Look Like? </a:t>
            </a:r>
            <a:endParaRPr lang="en-US" sz="4800" dirty="0">
              <a:solidFill>
                <a:schemeClr val="accent1">
                  <a:lumMod val="60000"/>
                  <a:lumOff val="40000"/>
                </a:schemeClr>
              </a:solidFill>
              <a:latin typeface="+mj-lt"/>
              <a:cs typeface="Futura Std Condensed ExtBd"/>
            </a:endParaRPr>
          </a:p>
        </p:txBody>
      </p:sp>
      <p:sp>
        <p:nvSpPr>
          <p:cNvPr id="2" name="TextBox 1"/>
          <p:cNvSpPr txBox="1"/>
          <p:nvPr/>
        </p:nvSpPr>
        <p:spPr>
          <a:xfrm>
            <a:off x="304800" y="6324600"/>
            <a:ext cx="8305800" cy="276999"/>
          </a:xfrm>
          <a:prstGeom prst="rect">
            <a:avLst/>
          </a:prstGeom>
          <a:noFill/>
        </p:spPr>
        <p:txBody>
          <a:bodyPr wrap="square" rtlCol="0">
            <a:spAutoFit/>
          </a:bodyPr>
          <a:lstStyle/>
          <a:p>
            <a:r>
              <a:rPr lang="en-US" sz="1200" dirty="0" smtClean="0">
                <a:latin typeface="Futura std "/>
                <a:cs typeface="Futura std "/>
              </a:rPr>
              <a:t>Image from: http</a:t>
            </a:r>
            <a:r>
              <a:rPr lang="en-US" sz="1200" dirty="0">
                <a:latin typeface="Futura std "/>
                <a:cs typeface="Futura std "/>
              </a:rPr>
              <a:t>://</a:t>
            </a:r>
            <a:r>
              <a:rPr lang="en-US" sz="1200" dirty="0" smtClean="0">
                <a:latin typeface="Futura std "/>
                <a:cs typeface="Futura std "/>
              </a:rPr>
              <a:t>chemistry.berea.edu/lobo2/using/cite/cite2.php</a:t>
            </a:r>
            <a:endParaRPr lang="en-US" sz="1200" dirty="0">
              <a:latin typeface="Futura std "/>
              <a:cs typeface="Futura std "/>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950" y="3276600"/>
            <a:ext cx="2857500" cy="2667000"/>
          </a:xfrm>
          <a:prstGeom prst="rect">
            <a:avLst/>
          </a:prstGeom>
        </p:spPr>
      </p:pic>
    </p:spTree>
    <p:extLst>
      <p:ext uri="{BB962C8B-B14F-4D97-AF65-F5344CB8AC3E}">
        <p14:creationId xmlns:p14="http://schemas.microsoft.com/office/powerpoint/2010/main" val="3035422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dirty="0" smtClean="0"/>
          </a:p>
          <a:p>
            <a:pPr algn="ctr"/>
            <a:endParaRPr lang="en-US" dirty="0"/>
          </a:p>
          <a:p>
            <a:pPr marL="0" indent="0" algn="ctr">
              <a:buNone/>
            </a:pPr>
            <a:r>
              <a:rPr lang="en-US" sz="4400" dirty="0" smtClean="0"/>
              <a:t>Citing actually has </a:t>
            </a:r>
            <a:r>
              <a:rPr lang="en-US" sz="4800" dirty="0" smtClean="0">
                <a:solidFill>
                  <a:schemeClr val="accent6"/>
                </a:solidFill>
              </a:rPr>
              <a:t>two</a:t>
            </a:r>
            <a:r>
              <a:rPr lang="en-US" sz="4400" dirty="0" smtClean="0">
                <a:solidFill>
                  <a:schemeClr val="accent6"/>
                </a:solidFill>
              </a:rPr>
              <a:t> </a:t>
            </a:r>
            <a:r>
              <a:rPr lang="en-US" sz="4400" dirty="0" smtClean="0"/>
              <a:t>parts</a:t>
            </a:r>
            <a:endParaRPr lang="en-US" sz="4400" dirty="0"/>
          </a:p>
        </p:txBody>
      </p:sp>
    </p:spTree>
    <p:extLst>
      <p:ext uri="{BB962C8B-B14F-4D97-AF65-F5344CB8AC3E}">
        <p14:creationId xmlns:p14="http://schemas.microsoft.com/office/powerpoint/2010/main" val="334443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24475"/>
          </a:xfrm>
        </p:spPr>
        <p:txBody>
          <a:bodyPr>
            <a:normAutofit/>
          </a:bodyPr>
          <a:lstStyle/>
          <a:p>
            <a:r>
              <a:rPr lang="en-US" dirty="0">
                <a:solidFill>
                  <a:schemeClr val="accent1">
                    <a:lumMod val="60000"/>
                    <a:lumOff val="40000"/>
                  </a:schemeClr>
                </a:solidFill>
              </a:rPr>
              <a:t>This Is an APA Citation</a:t>
            </a:r>
          </a:p>
        </p:txBody>
      </p:sp>
      <p:sp>
        <p:nvSpPr>
          <p:cNvPr id="3" name="Content Placeholder 2"/>
          <p:cNvSpPr>
            <a:spLocks noGrp="1"/>
          </p:cNvSpPr>
          <p:nvPr>
            <p:ph idx="1"/>
          </p:nvPr>
        </p:nvSpPr>
        <p:spPr/>
        <p:txBody>
          <a:bodyPr>
            <a:normAutofit lnSpcReduction="10000"/>
          </a:bodyPr>
          <a:lstStyle/>
          <a:p>
            <a:pPr marL="0" indent="0" algn="ctr">
              <a:buNone/>
            </a:pPr>
            <a:r>
              <a:rPr lang="en-US" sz="2400" dirty="0" smtClean="0">
                <a:solidFill>
                  <a:srgbClr val="F79646"/>
                </a:solidFill>
                <a:cs typeface="Futura Std Book"/>
              </a:rPr>
              <a:t>In-text Citation:</a:t>
            </a:r>
          </a:p>
          <a:p>
            <a:pPr marL="0" indent="0" algn="ctr">
              <a:buNone/>
            </a:pPr>
            <a:endParaRPr lang="en-US" sz="2400" dirty="0" smtClean="0"/>
          </a:p>
          <a:p>
            <a:pPr marL="0" indent="0">
              <a:buNone/>
            </a:pPr>
            <a:r>
              <a:rPr lang="en-US" sz="2400" dirty="0" smtClean="0"/>
              <a:t>“Many students simply do not grasp that using words they did not write is a serious misdeed” (Gabriel, 2010). </a:t>
            </a:r>
          </a:p>
          <a:p>
            <a:pPr marL="0" indent="0">
              <a:buNone/>
            </a:pPr>
            <a:endParaRPr lang="en-US" sz="2400" dirty="0"/>
          </a:p>
          <a:p>
            <a:pPr marL="0" indent="0" algn="ctr">
              <a:buNone/>
            </a:pPr>
            <a:r>
              <a:rPr lang="en-US" sz="2400" dirty="0" smtClean="0">
                <a:solidFill>
                  <a:srgbClr val="F79646"/>
                </a:solidFill>
              </a:rPr>
              <a:t>Bibliographic Citation at the End:</a:t>
            </a:r>
          </a:p>
          <a:p>
            <a:pPr marL="0" indent="0" algn="ctr">
              <a:buNone/>
            </a:pPr>
            <a:endParaRPr lang="en-US" sz="2400" dirty="0" smtClean="0"/>
          </a:p>
          <a:p>
            <a:pPr marL="463550" indent="-463550">
              <a:buNone/>
            </a:pPr>
            <a:r>
              <a:rPr lang="en-US" sz="2400" dirty="0"/>
              <a:t>Gabriel, T. (2010, August 1).  Plagiarism lines blur for students in digital age. </a:t>
            </a:r>
            <a:r>
              <a:rPr lang="en-US" sz="2400" i="1" dirty="0" smtClean="0"/>
              <a:t>The</a:t>
            </a:r>
            <a:r>
              <a:rPr lang="en-US" sz="2400" dirty="0" smtClean="0"/>
              <a:t> </a:t>
            </a:r>
            <a:r>
              <a:rPr lang="en-US" sz="2400" i="1" dirty="0" smtClean="0"/>
              <a:t>New </a:t>
            </a:r>
            <a:r>
              <a:rPr lang="en-US" sz="2400" i="1" dirty="0"/>
              <a:t>York Times. </a:t>
            </a:r>
            <a:r>
              <a:rPr lang="en-US" sz="2400" dirty="0"/>
              <a:t>Retrieved from http://www.nytimes.com/</a:t>
            </a:r>
          </a:p>
          <a:p>
            <a:pPr marL="0" indent="0">
              <a:buNone/>
            </a:pPr>
            <a:endParaRPr lang="en-US" sz="2400" dirty="0">
              <a:latin typeface="Rockwell" pitchFamily="18" charset="0"/>
            </a:endParaRPr>
          </a:p>
        </p:txBody>
      </p:sp>
    </p:spTree>
    <p:extLst>
      <p:ext uri="{BB962C8B-B14F-4D97-AF65-F5344CB8AC3E}">
        <p14:creationId xmlns:p14="http://schemas.microsoft.com/office/powerpoint/2010/main" val="167638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60000"/>
                    <a:lumOff val="40000"/>
                  </a:schemeClr>
                </a:solidFill>
              </a:rPr>
              <a:t>This Is an MLA Citation</a:t>
            </a:r>
          </a:p>
        </p:txBody>
      </p:sp>
      <p:sp>
        <p:nvSpPr>
          <p:cNvPr id="3" name="Content Placeholder 2"/>
          <p:cNvSpPr>
            <a:spLocks noGrp="1"/>
          </p:cNvSpPr>
          <p:nvPr>
            <p:ph idx="1"/>
          </p:nvPr>
        </p:nvSpPr>
        <p:spPr>
          <a:xfrm>
            <a:off x="457200" y="1371600"/>
            <a:ext cx="8229600" cy="4114799"/>
          </a:xfrm>
        </p:spPr>
        <p:txBody>
          <a:bodyPr>
            <a:noAutofit/>
          </a:bodyPr>
          <a:lstStyle/>
          <a:p>
            <a:pPr marL="0" indent="0" algn="ctr">
              <a:buNone/>
            </a:pPr>
            <a:r>
              <a:rPr lang="en-US" sz="2400" dirty="0">
                <a:solidFill>
                  <a:srgbClr val="F79646"/>
                </a:solidFill>
                <a:cs typeface="Futura Std Book"/>
              </a:rPr>
              <a:t>In-text:</a:t>
            </a:r>
          </a:p>
          <a:p>
            <a:pPr marL="0" indent="0" algn="ctr">
              <a:buNone/>
            </a:pPr>
            <a:endParaRPr lang="en-US" sz="2200" dirty="0"/>
          </a:p>
          <a:p>
            <a:pPr marL="0" indent="0">
              <a:buNone/>
            </a:pPr>
            <a:r>
              <a:rPr lang="en-US" sz="2200" dirty="0"/>
              <a:t>“Many students simply do not grasp that using words they did not write is a serious misdeed” (</a:t>
            </a:r>
            <a:r>
              <a:rPr lang="en-US" sz="2200" dirty="0" smtClean="0"/>
              <a:t>Gabriel). </a:t>
            </a:r>
            <a:endParaRPr lang="en-US" sz="2200" dirty="0"/>
          </a:p>
          <a:p>
            <a:pPr marL="0" indent="0">
              <a:buNone/>
            </a:pPr>
            <a:endParaRPr lang="en-US" sz="2200" dirty="0"/>
          </a:p>
          <a:p>
            <a:pPr marL="0" indent="0" algn="ctr">
              <a:buNone/>
            </a:pPr>
            <a:r>
              <a:rPr lang="en-US" sz="2400" dirty="0" smtClean="0">
                <a:solidFill>
                  <a:srgbClr val="F79646"/>
                </a:solidFill>
              </a:rPr>
              <a:t>Bibliographic Citation at the End:</a:t>
            </a:r>
          </a:p>
          <a:p>
            <a:pPr marL="0" indent="0" algn="ctr">
              <a:buNone/>
            </a:pPr>
            <a:endParaRPr lang="en-US" sz="2200" dirty="0"/>
          </a:p>
          <a:p>
            <a:pPr marL="463550" indent="-463550">
              <a:buNone/>
            </a:pPr>
            <a:r>
              <a:rPr lang="en-US" sz="2200" dirty="0"/>
              <a:t>Gabriel, Trip. "Plagiarism Lines Blur for Students in Digital Age</a:t>
            </a:r>
            <a:r>
              <a:rPr lang="en-US" sz="2200" dirty="0" smtClean="0"/>
              <a:t>.” </a:t>
            </a:r>
            <a:r>
              <a:rPr lang="en-US" sz="2200" i="1" dirty="0" smtClean="0"/>
              <a:t>New </a:t>
            </a:r>
            <a:r>
              <a:rPr lang="en-US" sz="2200" i="1" dirty="0"/>
              <a:t>York Times</a:t>
            </a:r>
            <a:r>
              <a:rPr lang="en-US" sz="2200" dirty="0"/>
              <a:t>. </a:t>
            </a:r>
            <a:r>
              <a:rPr lang="en-US" sz="2200" dirty="0" err="1"/>
              <a:t>N.p</a:t>
            </a:r>
            <a:r>
              <a:rPr lang="en-US" sz="2200" dirty="0"/>
              <a:t>., 1 Aug. 2010. Web. 3 Oct. 2013. </a:t>
            </a:r>
          </a:p>
        </p:txBody>
      </p:sp>
    </p:spTree>
    <p:extLst>
      <p:ext uri="{BB962C8B-B14F-4D97-AF65-F5344CB8AC3E}">
        <p14:creationId xmlns:p14="http://schemas.microsoft.com/office/powerpoint/2010/main" val="3049267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60000"/>
                    <a:lumOff val="40000"/>
                  </a:schemeClr>
                </a:solidFill>
              </a:rPr>
              <a:t>A Citation Has Two Parts</a:t>
            </a:r>
          </a:p>
        </p:txBody>
      </p:sp>
      <p:sp>
        <p:nvSpPr>
          <p:cNvPr id="3" name="Content Placeholder 2"/>
          <p:cNvSpPr>
            <a:spLocks noGrp="1"/>
          </p:cNvSpPr>
          <p:nvPr>
            <p:ph idx="1"/>
          </p:nvPr>
        </p:nvSpPr>
        <p:spPr/>
        <p:txBody>
          <a:bodyPr/>
          <a:lstStyle/>
          <a:p>
            <a:pPr marL="0" indent="0">
              <a:buNone/>
            </a:pPr>
            <a:endParaRPr lang="en-US" dirty="0"/>
          </a:p>
          <a:p>
            <a:r>
              <a:rPr lang="en-US" dirty="0" smtClean="0"/>
              <a:t>An </a:t>
            </a:r>
            <a:r>
              <a:rPr lang="en-US" sz="3600" dirty="0" smtClean="0">
                <a:solidFill>
                  <a:schemeClr val="accent6"/>
                </a:solidFill>
              </a:rPr>
              <a:t>in-text</a:t>
            </a:r>
            <a:r>
              <a:rPr lang="en-US" sz="3600" dirty="0" smtClean="0"/>
              <a:t> </a:t>
            </a:r>
            <a:r>
              <a:rPr lang="en-US" dirty="0" smtClean="0"/>
              <a:t>citation means </a:t>
            </a:r>
            <a:r>
              <a:rPr lang="en-US" sz="3600" dirty="0">
                <a:solidFill>
                  <a:schemeClr val="accent6"/>
                </a:solidFill>
              </a:rPr>
              <a:t>nothing by itself! </a:t>
            </a:r>
            <a:endParaRPr lang="en-US" sz="3600" dirty="0" smtClean="0">
              <a:solidFill>
                <a:schemeClr val="accent6"/>
              </a:solidFill>
            </a:endParaRPr>
          </a:p>
          <a:p>
            <a:r>
              <a:rPr lang="en-US" dirty="0" smtClean="0"/>
              <a:t>The in-text citation </a:t>
            </a:r>
            <a:r>
              <a:rPr lang="en-US" dirty="0"/>
              <a:t>points to the </a:t>
            </a:r>
            <a:r>
              <a:rPr lang="en-US" sz="3600" dirty="0" smtClean="0">
                <a:solidFill>
                  <a:schemeClr val="accent6"/>
                </a:solidFill>
              </a:rPr>
              <a:t>bibliographic citation </a:t>
            </a:r>
            <a:r>
              <a:rPr lang="en-US" dirty="0"/>
              <a:t>at the end, which a reader can use to find your original source. </a:t>
            </a:r>
          </a:p>
          <a:p>
            <a:pPr marL="0" indent="0">
              <a:buNone/>
            </a:pPr>
            <a:endParaRPr lang="en-US" dirty="0"/>
          </a:p>
        </p:txBody>
      </p:sp>
    </p:spTree>
    <p:extLst>
      <p:ext uri="{BB962C8B-B14F-4D97-AF65-F5344CB8AC3E}">
        <p14:creationId xmlns:p14="http://schemas.microsoft.com/office/powerpoint/2010/main" val="3292454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400" y="274638"/>
            <a:ext cx="1295400" cy="4221162"/>
          </a:xfrm>
        </p:spPr>
        <p:txBody>
          <a:bodyPr>
            <a:normAutofit/>
          </a:bodyPr>
          <a:lstStyle/>
          <a:p>
            <a:r>
              <a:rPr lang="en-US" sz="6600" dirty="0" smtClean="0">
                <a:solidFill>
                  <a:schemeClr val="accent1">
                    <a:lumMod val="60000"/>
                    <a:lumOff val="40000"/>
                  </a:schemeClr>
                </a:solidFill>
              </a:rPr>
              <a:t>A</a:t>
            </a:r>
            <a:br>
              <a:rPr lang="en-US" sz="6600" dirty="0" smtClean="0">
                <a:solidFill>
                  <a:schemeClr val="accent1">
                    <a:lumMod val="60000"/>
                    <a:lumOff val="40000"/>
                  </a:schemeClr>
                </a:solidFill>
              </a:rPr>
            </a:br>
            <a:r>
              <a:rPr lang="en-US" sz="6600" dirty="0" smtClean="0">
                <a:solidFill>
                  <a:schemeClr val="accent1">
                    <a:lumMod val="60000"/>
                    <a:lumOff val="40000"/>
                  </a:schemeClr>
                </a:solidFill>
              </a:rPr>
              <a:t>P</a:t>
            </a:r>
            <a:br>
              <a:rPr lang="en-US" sz="6600" dirty="0" smtClean="0">
                <a:solidFill>
                  <a:schemeClr val="accent1">
                    <a:lumMod val="60000"/>
                    <a:lumOff val="40000"/>
                  </a:schemeClr>
                </a:solidFill>
              </a:rPr>
            </a:br>
            <a:r>
              <a:rPr lang="en-US" sz="6600" dirty="0">
                <a:solidFill>
                  <a:schemeClr val="accent1">
                    <a:lumMod val="60000"/>
                    <a:lumOff val="40000"/>
                  </a:schemeClr>
                </a:solidFill>
              </a:rPr>
              <a:t>A</a:t>
            </a:r>
          </a:p>
        </p:txBody>
      </p:sp>
      <p:sp>
        <p:nvSpPr>
          <p:cNvPr id="4" name="AutoShape 2" descr="http://www.google.com/url?sa=i&amp;source=images&amp;cd=&amp;docid=xfQsoCqfEuHQKM&amp;tbnid=ApT6UdhcVWB0-M:&amp;ved=0CAUQjBwwAA&amp;url=http%3A%2F%2Fwww.old.li.suu.edu%2Flibrary%2FGUIDES%2FClassGuides%2Farticle.png&amp;ei=nVdMUr6eGMPmrQHg74CACg&amp;psig=AFQjCNFAnWc-RdE0bQuwk_TtQ_pke6j-8Q&amp;ust=1380821277447866"/>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3"/>
          <a:srcRect l="832" t="902" r="8542" b="42287"/>
          <a:stretch/>
        </p:blipFill>
        <p:spPr>
          <a:xfrm>
            <a:off x="2667001" y="1662071"/>
            <a:ext cx="4474882" cy="3896048"/>
          </a:xfrm>
          <a:prstGeom prst="rect">
            <a:avLst/>
          </a:prstGeom>
        </p:spPr>
      </p:pic>
      <p:pic>
        <p:nvPicPr>
          <p:cNvPr id="6" name="Picture 5"/>
          <p:cNvPicPr>
            <a:picLocks noChangeAspect="1"/>
          </p:cNvPicPr>
          <p:nvPr/>
        </p:nvPicPr>
        <p:blipFill rotWithShape="1">
          <a:blip r:embed="rId4"/>
          <a:srcRect l="12652" t="32302" r="6061" b="26086"/>
          <a:stretch/>
        </p:blipFill>
        <p:spPr>
          <a:xfrm>
            <a:off x="2548" y="0"/>
            <a:ext cx="4029161" cy="2853744"/>
          </a:xfrm>
          <a:prstGeom prst="rect">
            <a:avLst/>
          </a:prstGeom>
        </p:spPr>
      </p:pic>
      <p:sp>
        <p:nvSpPr>
          <p:cNvPr id="7" name="Right Arrow 6"/>
          <p:cNvSpPr/>
          <p:nvPr/>
        </p:nvSpPr>
        <p:spPr>
          <a:xfrm rot="2974354">
            <a:off x="613943" y="3106615"/>
            <a:ext cx="3197081" cy="86689"/>
          </a:xfrm>
          <a:prstGeom prst="rightArrow">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6934200" y="2209800"/>
            <a:ext cx="228600" cy="2819400"/>
          </a:xfrm>
          <a:prstGeom prst="rect">
            <a:avLst/>
          </a:prstGeom>
          <a:solidFill>
            <a:schemeClr val="bg1"/>
          </a:solidFill>
          <a:ln>
            <a:solidFill>
              <a:schemeClr val="bg1"/>
            </a:solidFill>
          </a:ln>
        </p:spPr>
        <p:txBody>
          <a:bodyPr wrap="square" rtlCol="0">
            <a:spAutoFit/>
          </a:bodyPr>
          <a:lstStyle/>
          <a:p>
            <a:endParaRPr lang="en-US" dirty="0"/>
          </a:p>
        </p:txBody>
      </p:sp>
      <p:sp>
        <p:nvSpPr>
          <p:cNvPr id="10" name="TextBox 9"/>
          <p:cNvSpPr txBox="1"/>
          <p:nvPr/>
        </p:nvSpPr>
        <p:spPr>
          <a:xfrm>
            <a:off x="228600" y="6400800"/>
            <a:ext cx="5334000" cy="276999"/>
          </a:xfrm>
          <a:prstGeom prst="rect">
            <a:avLst/>
          </a:prstGeom>
          <a:noFill/>
        </p:spPr>
        <p:txBody>
          <a:bodyPr wrap="square" rtlCol="0">
            <a:spAutoFit/>
          </a:bodyPr>
          <a:lstStyle/>
          <a:p>
            <a:r>
              <a:rPr lang="en-US" sz="1200" dirty="0" smtClean="0"/>
              <a:t>Image from: http</a:t>
            </a:r>
            <a:r>
              <a:rPr lang="en-US" sz="1200" dirty="0"/>
              <a:t>://</a:t>
            </a:r>
            <a:r>
              <a:rPr lang="en-US" sz="1200" dirty="0" err="1"/>
              <a:t>ebooks.bfwpub.com</a:t>
            </a:r>
            <a:r>
              <a:rPr lang="en-US" sz="1200" dirty="0"/>
              <a:t>/smhandbook7e.php</a:t>
            </a:r>
          </a:p>
        </p:txBody>
      </p:sp>
    </p:spTree>
    <p:extLst>
      <p:ext uri="{BB962C8B-B14F-4D97-AF65-F5344CB8AC3E}">
        <p14:creationId xmlns:p14="http://schemas.microsoft.com/office/powerpoint/2010/main" val="1007534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0" y="352425"/>
            <a:ext cx="1447800" cy="3962400"/>
          </a:xfrm>
        </p:spPr>
        <p:txBody>
          <a:bodyPr>
            <a:normAutofit/>
          </a:bodyPr>
          <a:lstStyle/>
          <a:p>
            <a:r>
              <a:rPr lang="en-US" sz="6600" dirty="0" smtClean="0">
                <a:solidFill>
                  <a:schemeClr val="accent1">
                    <a:lumMod val="60000"/>
                    <a:lumOff val="40000"/>
                  </a:schemeClr>
                </a:solidFill>
              </a:rPr>
              <a:t>M</a:t>
            </a:r>
            <a:br>
              <a:rPr lang="en-US" sz="6600" dirty="0" smtClean="0">
                <a:solidFill>
                  <a:schemeClr val="accent1">
                    <a:lumMod val="60000"/>
                    <a:lumOff val="40000"/>
                  </a:schemeClr>
                </a:solidFill>
              </a:rPr>
            </a:br>
            <a:r>
              <a:rPr lang="en-US" sz="6600" dirty="0" smtClean="0">
                <a:solidFill>
                  <a:schemeClr val="accent1">
                    <a:lumMod val="60000"/>
                    <a:lumOff val="40000"/>
                  </a:schemeClr>
                </a:solidFill>
              </a:rPr>
              <a:t>L</a:t>
            </a:r>
            <a:br>
              <a:rPr lang="en-US" sz="6600" dirty="0" smtClean="0">
                <a:solidFill>
                  <a:schemeClr val="accent1">
                    <a:lumMod val="60000"/>
                    <a:lumOff val="40000"/>
                  </a:schemeClr>
                </a:solidFill>
              </a:rPr>
            </a:br>
            <a:r>
              <a:rPr lang="en-US" sz="6600" dirty="0">
                <a:solidFill>
                  <a:schemeClr val="accent1">
                    <a:lumMod val="60000"/>
                    <a:lumOff val="40000"/>
                  </a:schemeClr>
                </a:solidFill>
              </a:rPr>
              <a:t>A</a:t>
            </a: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0890" t="55448" r="3939" b="2483"/>
          <a:stretch/>
        </p:blipFill>
        <p:spPr bwMode="auto">
          <a:xfrm>
            <a:off x="76200" y="76200"/>
            <a:ext cx="418147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056" t="4413" r="21973" b="36827"/>
          <a:stretch/>
        </p:blipFill>
        <p:spPr bwMode="auto">
          <a:xfrm>
            <a:off x="3581400" y="2266950"/>
            <a:ext cx="39624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a:xfrm rot="3353173">
            <a:off x="1147037" y="3924690"/>
            <a:ext cx="4226969" cy="45719"/>
          </a:xfrm>
          <a:prstGeom prst="rightArrow">
            <a:avLst/>
          </a:prstGeom>
          <a:solidFill>
            <a:srgbClr val="F7964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Box 2"/>
          <p:cNvSpPr txBox="1"/>
          <p:nvPr/>
        </p:nvSpPr>
        <p:spPr>
          <a:xfrm>
            <a:off x="7471" y="6400800"/>
            <a:ext cx="4495800" cy="276999"/>
          </a:xfrm>
          <a:prstGeom prst="rect">
            <a:avLst/>
          </a:prstGeom>
          <a:noFill/>
        </p:spPr>
        <p:txBody>
          <a:bodyPr wrap="square" rtlCol="0">
            <a:spAutoFit/>
          </a:bodyPr>
          <a:lstStyle/>
          <a:p>
            <a:r>
              <a:rPr lang="en-US" sz="1200" dirty="0" smtClean="0"/>
              <a:t>Image from</a:t>
            </a:r>
            <a:r>
              <a:rPr lang="en-US" sz="1200" dirty="0"/>
              <a:t>: http://</a:t>
            </a:r>
            <a:r>
              <a:rPr lang="en-US" sz="1200" dirty="0" err="1"/>
              <a:t>ebooks.bfwpub.com</a:t>
            </a:r>
            <a:r>
              <a:rPr lang="en-US" sz="1200" dirty="0"/>
              <a:t>/smhandbook7e.php</a:t>
            </a:r>
          </a:p>
        </p:txBody>
      </p:sp>
    </p:spTree>
    <p:extLst>
      <p:ext uri="{BB962C8B-B14F-4D97-AF65-F5344CB8AC3E}">
        <p14:creationId xmlns:p14="http://schemas.microsoft.com/office/powerpoint/2010/main" val="4089692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590800"/>
            <a:ext cx="7772400" cy="1362075"/>
          </a:xfrm>
        </p:spPr>
        <p:txBody>
          <a:bodyPr>
            <a:normAutofit/>
          </a:bodyPr>
          <a:lstStyle/>
          <a:p>
            <a:pPr algn="ctr"/>
            <a:r>
              <a:rPr lang="en-US" dirty="0" smtClean="0">
                <a:solidFill>
                  <a:schemeClr val="accent1">
                    <a:lumMod val="60000"/>
                    <a:lumOff val="40000"/>
                  </a:schemeClr>
                </a:solidFill>
              </a:rPr>
              <a:t>Part I: In-Text Citations</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2098135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2489200" y="406400"/>
            <a:ext cx="4152900" cy="6032500"/>
          </a:xfrm>
          <a:prstGeom prst="rect">
            <a:avLst/>
          </a:prstGeom>
        </p:spPr>
      </p:pic>
      <p:sp>
        <p:nvSpPr>
          <p:cNvPr id="7" name="TextBox 6"/>
          <p:cNvSpPr txBox="1"/>
          <p:nvPr/>
        </p:nvSpPr>
        <p:spPr>
          <a:xfrm>
            <a:off x="152400" y="6570990"/>
            <a:ext cx="6553200" cy="261610"/>
          </a:xfrm>
          <a:prstGeom prst="rect">
            <a:avLst/>
          </a:prstGeom>
          <a:noFill/>
        </p:spPr>
        <p:txBody>
          <a:bodyPr wrap="square" rtlCol="0">
            <a:spAutoFit/>
          </a:bodyPr>
          <a:lstStyle/>
          <a:p>
            <a:r>
              <a:rPr lang="en-US" sz="1100" dirty="0" smtClean="0"/>
              <a:t>Image from</a:t>
            </a:r>
            <a:r>
              <a:rPr lang="en-US" sz="1100" dirty="0"/>
              <a:t>: http://</a:t>
            </a:r>
            <a:r>
              <a:rPr lang="en-US" sz="1100" dirty="0" err="1"/>
              <a:t>www.imdb.com</a:t>
            </a:r>
            <a:r>
              <a:rPr lang="en-US" sz="1100" dirty="0"/>
              <a:t>/title/tt0204946/</a:t>
            </a:r>
          </a:p>
        </p:txBody>
      </p:sp>
    </p:spTree>
    <p:extLst>
      <p:ext uri="{BB962C8B-B14F-4D97-AF65-F5344CB8AC3E}">
        <p14:creationId xmlns:p14="http://schemas.microsoft.com/office/powerpoint/2010/main" val="2233510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Your Text: Other Voices</a:t>
            </a:r>
            <a:endParaRPr lang="en-US" dirty="0">
              <a:solidFill>
                <a:schemeClr val="accent1">
                  <a:lumMod val="60000"/>
                  <a:lumOff val="40000"/>
                </a:schemeClr>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104053446"/>
              </p:ext>
            </p:extLst>
          </p:nvPr>
        </p:nvGraphicFramePr>
        <p:xfrm>
          <a:off x="152400" y="1447800"/>
          <a:ext cx="8497239" cy="4749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0872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60000"/>
                    <a:lumOff val="40000"/>
                  </a:schemeClr>
                </a:solidFill>
              </a:rPr>
              <a:t>General Guidelines for Incorporating Sources</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a:bodyPr>
          <a:lstStyle/>
          <a:p>
            <a:pPr lvl="0"/>
            <a:endParaRPr lang="en-US" dirty="0" smtClean="0"/>
          </a:p>
          <a:p>
            <a:pPr lvl="0"/>
            <a:endParaRPr lang="en-US" dirty="0" smtClean="0">
              <a:solidFill>
                <a:srgbClr val="F79646"/>
              </a:solidFill>
            </a:endParaRPr>
          </a:p>
          <a:p>
            <a:pPr lvl="0"/>
            <a:r>
              <a:rPr lang="en-US" dirty="0" smtClean="0">
                <a:solidFill>
                  <a:srgbClr val="F79646"/>
                </a:solidFill>
              </a:rPr>
              <a:t>Introduce</a:t>
            </a:r>
            <a:r>
              <a:rPr lang="en-US" dirty="0" smtClean="0"/>
              <a:t> </a:t>
            </a:r>
            <a:r>
              <a:rPr lang="en-US" dirty="0"/>
              <a:t>the quote, paraphrase, or summary so that it </a:t>
            </a:r>
            <a:r>
              <a:rPr lang="en-US" dirty="0">
                <a:solidFill>
                  <a:srgbClr val="F79646"/>
                </a:solidFill>
              </a:rPr>
              <a:t>connects</a:t>
            </a:r>
            <a:r>
              <a:rPr lang="en-US" dirty="0"/>
              <a:t> to your ideas and lets us know where it comes from</a:t>
            </a:r>
            <a:r>
              <a:rPr lang="en-US" dirty="0" smtClean="0"/>
              <a:t>.</a:t>
            </a:r>
            <a:endParaRPr lang="en-US" dirty="0"/>
          </a:p>
        </p:txBody>
      </p:sp>
    </p:spTree>
    <p:extLst>
      <p:ext uri="{BB962C8B-B14F-4D97-AF65-F5344CB8AC3E}">
        <p14:creationId xmlns:p14="http://schemas.microsoft.com/office/powerpoint/2010/main" val="3074311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60000"/>
                    <a:lumOff val="40000"/>
                  </a:schemeClr>
                </a:solidFill>
              </a:rPr>
              <a:t>General Guidelines for Incorporating Sources</a:t>
            </a:r>
            <a:endParaRPr lang="en-US" dirty="0"/>
          </a:p>
        </p:txBody>
      </p:sp>
      <p:sp>
        <p:nvSpPr>
          <p:cNvPr id="3" name="Content Placeholder 2"/>
          <p:cNvSpPr>
            <a:spLocks noGrp="1"/>
          </p:cNvSpPr>
          <p:nvPr>
            <p:ph idx="1"/>
          </p:nvPr>
        </p:nvSpPr>
        <p:spPr/>
        <p:txBody>
          <a:bodyPr>
            <a:normAutofit fontScale="92500"/>
          </a:bodyPr>
          <a:lstStyle/>
          <a:p>
            <a:pPr marL="0" lvl="0" indent="0">
              <a:buNone/>
            </a:pPr>
            <a:r>
              <a:rPr lang="en-US" dirty="0"/>
              <a:t>Some </a:t>
            </a:r>
            <a:r>
              <a:rPr lang="en-US" dirty="0">
                <a:solidFill>
                  <a:schemeClr val="accent6"/>
                </a:solidFill>
              </a:rPr>
              <a:t>common verbs </a:t>
            </a:r>
            <a:r>
              <a:rPr lang="en-US" dirty="0"/>
              <a:t>used </a:t>
            </a:r>
            <a:r>
              <a:rPr lang="en-US" dirty="0">
                <a:solidFill>
                  <a:srgbClr val="F79646"/>
                </a:solidFill>
              </a:rPr>
              <a:t>to introduce </a:t>
            </a:r>
            <a:r>
              <a:rPr lang="en-US" dirty="0"/>
              <a:t>quotes</a:t>
            </a:r>
            <a:r>
              <a:rPr lang="en-US"/>
              <a:t>, </a:t>
            </a:r>
            <a:r>
              <a:rPr lang="en-US" smtClean="0"/>
              <a:t>paraphrases, </a:t>
            </a:r>
            <a:r>
              <a:rPr lang="en-US" dirty="0"/>
              <a:t>or summaries include: </a:t>
            </a:r>
            <a:endParaRPr lang="en-US" dirty="0" smtClean="0"/>
          </a:p>
          <a:p>
            <a:pPr lvl="0"/>
            <a:r>
              <a:rPr lang="en-US" i="1" dirty="0" smtClean="0"/>
              <a:t>claimed</a:t>
            </a:r>
            <a:r>
              <a:rPr lang="en-US" i="1" dirty="0"/>
              <a:t>, wrote, argued,</a:t>
            </a:r>
            <a:r>
              <a:rPr lang="en-US" dirty="0"/>
              <a:t> </a:t>
            </a:r>
            <a:r>
              <a:rPr lang="en-US" i="1" dirty="0"/>
              <a:t>contended, noted, stated, </a:t>
            </a:r>
            <a:r>
              <a:rPr lang="en-US" dirty="0"/>
              <a:t>and </a:t>
            </a:r>
            <a:r>
              <a:rPr lang="en-US" i="1" dirty="0"/>
              <a:t>found </a:t>
            </a:r>
            <a:r>
              <a:rPr lang="en-US" dirty="0" smtClean="0">
                <a:solidFill>
                  <a:srgbClr val="F79646"/>
                </a:solidFill>
              </a:rPr>
              <a:t>(APA </a:t>
            </a:r>
            <a:r>
              <a:rPr lang="en-US" dirty="0">
                <a:solidFill>
                  <a:srgbClr val="F79646"/>
                </a:solidFill>
              </a:rPr>
              <a:t>uses the past tense</a:t>
            </a:r>
            <a:r>
              <a:rPr lang="en-US" dirty="0" smtClean="0">
                <a:solidFill>
                  <a:srgbClr val="F79646"/>
                </a:solidFill>
              </a:rPr>
              <a:t>) </a:t>
            </a:r>
          </a:p>
          <a:p>
            <a:pPr lvl="0"/>
            <a:r>
              <a:rPr lang="en-US" dirty="0" smtClean="0"/>
              <a:t>OR, claims, writes, argues, contends, notes, states, and finds </a:t>
            </a:r>
            <a:r>
              <a:rPr lang="en-US" dirty="0" smtClean="0">
                <a:solidFill>
                  <a:srgbClr val="F79646"/>
                </a:solidFill>
              </a:rPr>
              <a:t>(MLA uses the present tense)</a:t>
            </a:r>
            <a:endParaRPr lang="en-US" dirty="0">
              <a:solidFill>
                <a:srgbClr val="F79646"/>
              </a:solidFill>
            </a:endParaRPr>
          </a:p>
          <a:p>
            <a:endParaRPr lang="en-US" dirty="0"/>
          </a:p>
        </p:txBody>
      </p:sp>
    </p:spTree>
    <p:extLst>
      <p:ext uri="{BB962C8B-B14F-4D97-AF65-F5344CB8AC3E}">
        <p14:creationId xmlns:p14="http://schemas.microsoft.com/office/powerpoint/2010/main" val="62639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60000"/>
                    <a:lumOff val="40000"/>
                  </a:schemeClr>
                </a:solidFill>
              </a:rPr>
              <a:t>General Guidelines for Incorporating Sources</a:t>
            </a:r>
            <a:endParaRPr lang="en-US" dirty="0"/>
          </a:p>
        </p:txBody>
      </p:sp>
      <p:sp>
        <p:nvSpPr>
          <p:cNvPr id="3" name="Content Placeholder 2"/>
          <p:cNvSpPr>
            <a:spLocks noGrp="1"/>
          </p:cNvSpPr>
          <p:nvPr>
            <p:ph idx="1"/>
          </p:nvPr>
        </p:nvSpPr>
        <p:spPr/>
        <p:txBody>
          <a:bodyPr/>
          <a:lstStyle/>
          <a:p>
            <a:pPr lvl="0"/>
            <a:endParaRPr lang="en-US" dirty="0" smtClean="0"/>
          </a:p>
          <a:p>
            <a:pPr lvl="0"/>
            <a:endParaRPr lang="en-US" dirty="0"/>
          </a:p>
          <a:p>
            <a:pPr lvl="0"/>
            <a:r>
              <a:rPr lang="en-US" dirty="0" smtClean="0">
                <a:solidFill>
                  <a:srgbClr val="F79646"/>
                </a:solidFill>
              </a:rPr>
              <a:t>Provide </a:t>
            </a:r>
            <a:r>
              <a:rPr lang="en-US" dirty="0"/>
              <a:t>an </a:t>
            </a:r>
            <a:r>
              <a:rPr lang="en-US" dirty="0">
                <a:solidFill>
                  <a:srgbClr val="F79646"/>
                </a:solidFill>
              </a:rPr>
              <a:t>in-text citation </a:t>
            </a:r>
            <a:r>
              <a:rPr lang="en-US" dirty="0"/>
              <a:t>at the end of the sentence. </a:t>
            </a:r>
          </a:p>
          <a:p>
            <a:endParaRPr lang="en-US" dirty="0"/>
          </a:p>
        </p:txBody>
      </p:sp>
    </p:spTree>
    <p:extLst>
      <p:ext uri="{BB962C8B-B14F-4D97-AF65-F5344CB8AC3E}">
        <p14:creationId xmlns:p14="http://schemas.microsoft.com/office/powerpoint/2010/main" val="3795702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60000"/>
                    <a:lumOff val="40000"/>
                  </a:schemeClr>
                </a:solidFill>
              </a:rPr>
              <a:t>Introducing Your Quote, Paraphrase, or Summary</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endParaRPr lang="en-US" dirty="0" smtClean="0"/>
          </a:p>
          <a:p>
            <a:pPr marL="0" indent="0">
              <a:buNone/>
            </a:pPr>
            <a:r>
              <a:rPr lang="en-US" dirty="0" smtClean="0"/>
              <a:t>Often you will want to </a:t>
            </a:r>
            <a:r>
              <a:rPr lang="en-US" dirty="0" smtClean="0">
                <a:solidFill>
                  <a:srgbClr val="F79646"/>
                </a:solidFill>
              </a:rPr>
              <a:t>introduce the author </a:t>
            </a:r>
            <a:r>
              <a:rPr lang="en-US" dirty="0" smtClean="0"/>
              <a:t>and his/her </a:t>
            </a:r>
            <a:r>
              <a:rPr lang="en-US" dirty="0" smtClean="0">
                <a:solidFill>
                  <a:srgbClr val="F79646"/>
                </a:solidFill>
              </a:rPr>
              <a:t>credentials</a:t>
            </a:r>
            <a:r>
              <a:rPr lang="en-US" dirty="0" smtClean="0"/>
              <a:t> as well as the </a:t>
            </a:r>
            <a:r>
              <a:rPr lang="en-US" dirty="0" smtClean="0">
                <a:solidFill>
                  <a:srgbClr val="F79646"/>
                </a:solidFill>
              </a:rPr>
              <a:t>title of the work</a:t>
            </a:r>
            <a:r>
              <a:rPr lang="en-US" dirty="0" smtClean="0"/>
              <a:t> you are quoting – this helps give your readers a reason to trust the credibility of the source.  </a:t>
            </a:r>
            <a:endParaRPr lang="en-US" dirty="0"/>
          </a:p>
        </p:txBody>
      </p:sp>
    </p:spTree>
    <p:extLst>
      <p:ext uri="{BB962C8B-B14F-4D97-AF65-F5344CB8AC3E}">
        <p14:creationId xmlns:p14="http://schemas.microsoft.com/office/powerpoint/2010/main" val="2026245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60000"/>
                    <a:lumOff val="40000"/>
                  </a:schemeClr>
                </a:solidFill>
              </a:rPr>
              <a:t>Introducing Your </a:t>
            </a:r>
            <a:r>
              <a:rPr lang="en-US" dirty="0">
                <a:solidFill>
                  <a:schemeClr val="accent1">
                    <a:lumMod val="60000"/>
                    <a:lumOff val="40000"/>
                  </a:schemeClr>
                </a:solidFill>
              </a:rPr>
              <a:t>Quote, Paraphrase, or Summary</a:t>
            </a:r>
            <a:endParaRPr lang="en-US" dirty="0"/>
          </a:p>
        </p:txBody>
      </p:sp>
      <p:sp>
        <p:nvSpPr>
          <p:cNvPr id="3" name="Content Placeholder 2"/>
          <p:cNvSpPr>
            <a:spLocks noGrp="1"/>
          </p:cNvSpPr>
          <p:nvPr>
            <p:ph idx="1"/>
          </p:nvPr>
        </p:nvSpPr>
        <p:spPr/>
        <p:txBody>
          <a:bodyPr/>
          <a:lstStyle/>
          <a:p>
            <a:pPr marL="0" indent="0" algn="ctr">
              <a:buNone/>
            </a:pPr>
            <a:r>
              <a:rPr lang="en-US" dirty="0" smtClean="0"/>
              <a:t>APA</a:t>
            </a:r>
            <a:endParaRPr lang="en-US" dirty="0"/>
          </a:p>
          <a:p>
            <a:pPr marL="0" indent="0">
              <a:buNone/>
            </a:pPr>
            <a:endParaRPr lang="en-US" sz="2000" dirty="0" smtClean="0"/>
          </a:p>
          <a:p>
            <a:pPr marL="0" indent="0">
              <a:buNone/>
            </a:pPr>
            <a:r>
              <a:rPr lang="en-US" sz="2400" dirty="0" smtClean="0"/>
              <a:t>In their chapter, </a:t>
            </a:r>
            <a:r>
              <a:rPr lang="en-US" sz="2400" dirty="0" smtClean="0">
                <a:solidFill>
                  <a:srgbClr val="F79646"/>
                </a:solidFill>
              </a:rPr>
              <a:t>“Writing in U.S. Academic Contexts,” applied linguists</a:t>
            </a:r>
            <a:r>
              <a:rPr lang="en-US" sz="2400" dirty="0" smtClean="0"/>
              <a:t> </a:t>
            </a:r>
            <a:r>
              <a:rPr lang="en-US" sz="2400" dirty="0" smtClean="0">
                <a:solidFill>
                  <a:srgbClr val="F79646"/>
                </a:solidFill>
              </a:rPr>
              <a:t>Matsuda and Tardy (2008) </a:t>
            </a:r>
            <a:r>
              <a:rPr lang="en-US" sz="2400" dirty="0" smtClean="0"/>
              <a:t>stated that “[t]he expectations for college writing are often taken for granted by instructors” (p. 782). </a:t>
            </a:r>
          </a:p>
          <a:p>
            <a:pPr marL="0" indent="0">
              <a:buNone/>
            </a:pPr>
            <a:endParaRPr lang="en-US" sz="2000" dirty="0"/>
          </a:p>
          <a:p>
            <a:pPr marL="0" indent="0">
              <a:buNone/>
            </a:pPr>
            <a:endParaRPr lang="en-US" sz="2000" dirty="0" smtClean="0"/>
          </a:p>
        </p:txBody>
      </p:sp>
      <p:sp>
        <p:nvSpPr>
          <p:cNvPr id="4" name="Right Arrow 3"/>
          <p:cNvSpPr/>
          <p:nvPr/>
        </p:nvSpPr>
        <p:spPr>
          <a:xfrm rot="16200000" flipV="1">
            <a:off x="685799" y="3809999"/>
            <a:ext cx="990600" cy="76201"/>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 name="Right Arrow 4"/>
          <p:cNvSpPr/>
          <p:nvPr/>
        </p:nvSpPr>
        <p:spPr>
          <a:xfrm rot="16200000">
            <a:off x="2438402" y="3733800"/>
            <a:ext cx="1600200" cy="76200"/>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Right Arrow 5"/>
          <p:cNvSpPr/>
          <p:nvPr/>
        </p:nvSpPr>
        <p:spPr>
          <a:xfrm rot="16200000" flipV="1">
            <a:off x="4191000" y="3810000"/>
            <a:ext cx="990600" cy="76200"/>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7" name="TextBox 6"/>
          <p:cNvSpPr txBox="1"/>
          <p:nvPr/>
        </p:nvSpPr>
        <p:spPr>
          <a:xfrm>
            <a:off x="4191000" y="4495800"/>
            <a:ext cx="1066800" cy="369332"/>
          </a:xfrm>
          <a:prstGeom prst="rect">
            <a:avLst/>
          </a:prstGeom>
          <a:noFill/>
        </p:spPr>
        <p:txBody>
          <a:bodyPr wrap="square" rtlCol="0">
            <a:spAutoFit/>
          </a:bodyPr>
          <a:lstStyle/>
          <a:p>
            <a:r>
              <a:rPr lang="en-US" dirty="0" smtClean="0">
                <a:solidFill>
                  <a:schemeClr val="accent6"/>
                </a:solidFill>
              </a:rPr>
              <a:t>Authors</a:t>
            </a:r>
            <a:endParaRPr lang="en-US" dirty="0">
              <a:solidFill>
                <a:schemeClr val="accent6"/>
              </a:solidFill>
            </a:endParaRPr>
          </a:p>
        </p:txBody>
      </p:sp>
      <p:sp>
        <p:nvSpPr>
          <p:cNvPr id="8" name="TextBox 7"/>
          <p:cNvSpPr txBox="1"/>
          <p:nvPr/>
        </p:nvSpPr>
        <p:spPr>
          <a:xfrm>
            <a:off x="2971800" y="4724400"/>
            <a:ext cx="762000" cy="369332"/>
          </a:xfrm>
          <a:prstGeom prst="rect">
            <a:avLst/>
          </a:prstGeom>
          <a:noFill/>
        </p:spPr>
        <p:txBody>
          <a:bodyPr wrap="square" rtlCol="0">
            <a:spAutoFit/>
          </a:bodyPr>
          <a:lstStyle/>
          <a:p>
            <a:r>
              <a:rPr lang="en-US" dirty="0" smtClean="0">
                <a:solidFill>
                  <a:schemeClr val="accent6"/>
                </a:solidFill>
              </a:rPr>
              <a:t>Title</a:t>
            </a:r>
            <a:endParaRPr lang="en-US" dirty="0">
              <a:solidFill>
                <a:schemeClr val="accent6"/>
              </a:solidFill>
            </a:endParaRPr>
          </a:p>
        </p:txBody>
      </p:sp>
      <p:sp>
        <p:nvSpPr>
          <p:cNvPr id="9" name="TextBox 8"/>
          <p:cNvSpPr txBox="1"/>
          <p:nvPr/>
        </p:nvSpPr>
        <p:spPr>
          <a:xfrm>
            <a:off x="609600" y="4419600"/>
            <a:ext cx="1524000" cy="369332"/>
          </a:xfrm>
          <a:prstGeom prst="rect">
            <a:avLst/>
          </a:prstGeom>
          <a:noFill/>
        </p:spPr>
        <p:txBody>
          <a:bodyPr wrap="square" rtlCol="0">
            <a:spAutoFit/>
          </a:bodyPr>
          <a:lstStyle/>
          <a:p>
            <a:r>
              <a:rPr lang="en-US" dirty="0" smtClean="0">
                <a:solidFill>
                  <a:schemeClr val="accent6"/>
                </a:solidFill>
              </a:rPr>
              <a:t>Credentials</a:t>
            </a:r>
            <a:endParaRPr lang="en-US" dirty="0">
              <a:solidFill>
                <a:schemeClr val="accent6"/>
              </a:solidFill>
            </a:endParaRPr>
          </a:p>
        </p:txBody>
      </p:sp>
    </p:spTree>
    <p:extLst>
      <p:ext uri="{BB962C8B-B14F-4D97-AF65-F5344CB8AC3E}">
        <p14:creationId xmlns:p14="http://schemas.microsoft.com/office/powerpoint/2010/main" val="337863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60000"/>
                    <a:lumOff val="40000"/>
                  </a:schemeClr>
                </a:solidFill>
              </a:rPr>
              <a:t>Introducing Your </a:t>
            </a:r>
            <a:r>
              <a:rPr lang="en-US" dirty="0">
                <a:solidFill>
                  <a:schemeClr val="accent1">
                    <a:lumMod val="60000"/>
                    <a:lumOff val="40000"/>
                  </a:schemeClr>
                </a:solidFill>
              </a:rPr>
              <a:t>Quote, Paraphrase, or Summary</a:t>
            </a:r>
            <a:endParaRPr lang="en-US" dirty="0"/>
          </a:p>
        </p:txBody>
      </p:sp>
      <p:sp>
        <p:nvSpPr>
          <p:cNvPr id="3" name="Content Placeholder 2"/>
          <p:cNvSpPr>
            <a:spLocks noGrp="1"/>
          </p:cNvSpPr>
          <p:nvPr>
            <p:ph idx="1"/>
          </p:nvPr>
        </p:nvSpPr>
        <p:spPr/>
        <p:txBody>
          <a:bodyPr/>
          <a:lstStyle/>
          <a:p>
            <a:pPr marL="0" indent="0" algn="ctr">
              <a:buNone/>
            </a:pPr>
            <a:r>
              <a:rPr lang="en-US" dirty="0" smtClean="0"/>
              <a:t>MLA</a:t>
            </a:r>
            <a:endParaRPr lang="en-US" dirty="0"/>
          </a:p>
          <a:p>
            <a:pPr marL="0" indent="0">
              <a:buNone/>
            </a:pPr>
            <a:endParaRPr lang="en-US" sz="2000" dirty="0" smtClean="0"/>
          </a:p>
          <a:p>
            <a:pPr marL="0" indent="0">
              <a:buNone/>
            </a:pPr>
            <a:r>
              <a:rPr lang="en-US" sz="2400" dirty="0" smtClean="0"/>
              <a:t>In their chapter, </a:t>
            </a:r>
            <a:r>
              <a:rPr lang="en-US" sz="2400" dirty="0" smtClean="0">
                <a:solidFill>
                  <a:srgbClr val="F79646"/>
                </a:solidFill>
              </a:rPr>
              <a:t>“Writing in U.S. Academic Contexts,” applied linguists,</a:t>
            </a:r>
            <a:r>
              <a:rPr lang="en-US" sz="2400" dirty="0" smtClean="0"/>
              <a:t> </a:t>
            </a:r>
            <a:r>
              <a:rPr lang="en-US" sz="2400" dirty="0" smtClean="0">
                <a:solidFill>
                  <a:srgbClr val="F79646"/>
                </a:solidFill>
              </a:rPr>
              <a:t>Matsuda and Tardy </a:t>
            </a:r>
            <a:r>
              <a:rPr lang="en-US" sz="2400" dirty="0" smtClean="0"/>
              <a:t>state that “[t]he expectations for college writing are often taken for granted by instructors” (782). </a:t>
            </a:r>
          </a:p>
          <a:p>
            <a:pPr marL="0" indent="0">
              <a:buNone/>
            </a:pPr>
            <a:endParaRPr lang="en-US" sz="2000" dirty="0"/>
          </a:p>
          <a:p>
            <a:pPr marL="0" indent="0">
              <a:buNone/>
            </a:pPr>
            <a:endParaRPr lang="en-US" sz="2000" dirty="0" smtClean="0"/>
          </a:p>
        </p:txBody>
      </p:sp>
      <p:sp>
        <p:nvSpPr>
          <p:cNvPr id="4" name="Right Arrow 3"/>
          <p:cNvSpPr/>
          <p:nvPr/>
        </p:nvSpPr>
        <p:spPr>
          <a:xfrm rot="16200000" flipV="1">
            <a:off x="685799" y="3809999"/>
            <a:ext cx="990600" cy="76201"/>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 name="Right Arrow 4"/>
          <p:cNvSpPr/>
          <p:nvPr/>
        </p:nvSpPr>
        <p:spPr>
          <a:xfrm rot="16200000">
            <a:off x="2438402" y="3733800"/>
            <a:ext cx="1600200" cy="76200"/>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Right Arrow 5"/>
          <p:cNvSpPr/>
          <p:nvPr/>
        </p:nvSpPr>
        <p:spPr>
          <a:xfrm rot="16200000" flipV="1">
            <a:off x="4191000" y="3810000"/>
            <a:ext cx="990600" cy="76200"/>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7" name="TextBox 6"/>
          <p:cNvSpPr txBox="1"/>
          <p:nvPr/>
        </p:nvSpPr>
        <p:spPr>
          <a:xfrm>
            <a:off x="4191000" y="4495800"/>
            <a:ext cx="1066800" cy="369332"/>
          </a:xfrm>
          <a:prstGeom prst="rect">
            <a:avLst/>
          </a:prstGeom>
          <a:noFill/>
        </p:spPr>
        <p:txBody>
          <a:bodyPr wrap="square" rtlCol="0">
            <a:spAutoFit/>
          </a:bodyPr>
          <a:lstStyle/>
          <a:p>
            <a:r>
              <a:rPr lang="en-US" dirty="0" smtClean="0">
                <a:solidFill>
                  <a:schemeClr val="accent6"/>
                </a:solidFill>
              </a:rPr>
              <a:t>Authors</a:t>
            </a:r>
            <a:endParaRPr lang="en-US" dirty="0">
              <a:solidFill>
                <a:schemeClr val="accent6"/>
              </a:solidFill>
            </a:endParaRPr>
          </a:p>
        </p:txBody>
      </p:sp>
      <p:sp>
        <p:nvSpPr>
          <p:cNvPr id="8" name="TextBox 7"/>
          <p:cNvSpPr txBox="1"/>
          <p:nvPr/>
        </p:nvSpPr>
        <p:spPr>
          <a:xfrm>
            <a:off x="2971800" y="4724400"/>
            <a:ext cx="762000" cy="369332"/>
          </a:xfrm>
          <a:prstGeom prst="rect">
            <a:avLst/>
          </a:prstGeom>
          <a:noFill/>
        </p:spPr>
        <p:txBody>
          <a:bodyPr wrap="square" rtlCol="0">
            <a:spAutoFit/>
          </a:bodyPr>
          <a:lstStyle/>
          <a:p>
            <a:r>
              <a:rPr lang="en-US" dirty="0" smtClean="0">
                <a:solidFill>
                  <a:schemeClr val="accent6"/>
                </a:solidFill>
              </a:rPr>
              <a:t>Title</a:t>
            </a:r>
            <a:endParaRPr lang="en-US" dirty="0">
              <a:solidFill>
                <a:schemeClr val="accent6"/>
              </a:solidFill>
            </a:endParaRPr>
          </a:p>
        </p:txBody>
      </p:sp>
      <p:sp>
        <p:nvSpPr>
          <p:cNvPr id="9" name="TextBox 8"/>
          <p:cNvSpPr txBox="1"/>
          <p:nvPr/>
        </p:nvSpPr>
        <p:spPr>
          <a:xfrm>
            <a:off x="609600" y="4419600"/>
            <a:ext cx="1524000" cy="369332"/>
          </a:xfrm>
          <a:prstGeom prst="rect">
            <a:avLst/>
          </a:prstGeom>
          <a:noFill/>
        </p:spPr>
        <p:txBody>
          <a:bodyPr wrap="square" rtlCol="0">
            <a:spAutoFit/>
          </a:bodyPr>
          <a:lstStyle/>
          <a:p>
            <a:r>
              <a:rPr lang="en-US" dirty="0" smtClean="0">
                <a:solidFill>
                  <a:schemeClr val="accent6"/>
                </a:solidFill>
              </a:rPr>
              <a:t>Credentials</a:t>
            </a:r>
            <a:endParaRPr lang="en-US" dirty="0">
              <a:solidFill>
                <a:schemeClr val="accent6"/>
              </a:solidFill>
            </a:endParaRPr>
          </a:p>
        </p:txBody>
      </p:sp>
    </p:spTree>
    <p:extLst>
      <p:ext uri="{BB962C8B-B14F-4D97-AF65-F5344CB8AC3E}">
        <p14:creationId xmlns:p14="http://schemas.microsoft.com/office/powerpoint/2010/main" val="58353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60000"/>
                    <a:lumOff val="40000"/>
                  </a:schemeClr>
                </a:solidFill>
              </a:rPr>
              <a:t>Introducing Your Quote, Paraphrase, or Summary</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endParaRPr lang="en-US" sz="2400" dirty="0" smtClean="0">
              <a:latin typeface="Futura"/>
              <a:cs typeface="Futura"/>
            </a:endParaRPr>
          </a:p>
          <a:p>
            <a:pPr marL="0" indent="0" algn="ctr">
              <a:buNone/>
            </a:pPr>
            <a:r>
              <a:rPr lang="en-US" dirty="0" smtClean="0"/>
              <a:t>APA</a:t>
            </a:r>
          </a:p>
          <a:p>
            <a:pPr marL="0" indent="0" algn="ctr">
              <a:buNone/>
            </a:pPr>
            <a:endParaRPr lang="en-US" dirty="0"/>
          </a:p>
          <a:p>
            <a:pPr marL="0" lvl="1" indent="0">
              <a:buNone/>
            </a:pPr>
            <a:r>
              <a:rPr lang="en-US" sz="2400" dirty="0" smtClean="0">
                <a:latin typeface="Rockwell" pitchFamily="18" charset="0"/>
              </a:rPr>
              <a:t>The </a:t>
            </a:r>
            <a:r>
              <a:rPr lang="en-US" sz="2400" dirty="0">
                <a:latin typeface="Rockwell" pitchFamily="18" charset="0"/>
              </a:rPr>
              <a:t>reality we find is that </a:t>
            </a:r>
            <a:r>
              <a:rPr lang="en-US" sz="2400" dirty="0">
                <a:solidFill>
                  <a:schemeClr val="accent6"/>
                </a:solidFill>
                <a:latin typeface="Rockwell" pitchFamily="18" charset="0"/>
              </a:rPr>
              <a:t>“</a:t>
            </a:r>
            <a:r>
              <a:rPr lang="en-US" sz="2400" dirty="0">
                <a:latin typeface="Rockwell" pitchFamily="18" charset="0"/>
              </a:rPr>
              <a:t>[</a:t>
            </a:r>
            <a:r>
              <a:rPr lang="en-US" sz="2400" dirty="0" err="1">
                <a:latin typeface="Rockwell" pitchFamily="18" charset="0"/>
              </a:rPr>
              <a:t>i</a:t>
            </a:r>
            <a:r>
              <a:rPr lang="en-US" sz="2400" dirty="0">
                <a:latin typeface="Rockwell" pitchFamily="18" charset="0"/>
              </a:rPr>
              <a:t>]n a society that is as diverse in linguistic, cultural, and national origins as the USA, it is inevitable that language would eventually become a source of conflict in education,</a:t>
            </a:r>
            <a:r>
              <a:rPr lang="en-US" sz="2400" dirty="0">
                <a:solidFill>
                  <a:srgbClr val="F79646"/>
                </a:solidFill>
                <a:latin typeface="Rockwell" pitchFamily="18" charset="0"/>
              </a:rPr>
              <a:t>”</a:t>
            </a:r>
            <a:r>
              <a:rPr lang="en-US" sz="2400" dirty="0">
                <a:latin typeface="Rockwell" pitchFamily="18" charset="0"/>
              </a:rPr>
              <a:t> as indeed it has </a:t>
            </a:r>
            <a:r>
              <a:rPr lang="en-US" sz="2400" dirty="0">
                <a:solidFill>
                  <a:schemeClr val="accent6"/>
                </a:solidFill>
                <a:latin typeface="Rockwell" pitchFamily="18" charset="0"/>
              </a:rPr>
              <a:t>(Fillmore, 2004, p. 340).</a:t>
            </a:r>
          </a:p>
          <a:p>
            <a:pPr marL="0" indent="0">
              <a:buNone/>
            </a:pPr>
            <a:endParaRPr lang="en-US" dirty="0"/>
          </a:p>
        </p:txBody>
      </p:sp>
      <p:sp>
        <p:nvSpPr>
          <p:cNvPr id="4" name="Right Arrow 3"/>
          <p:cNvSpPr/>
          <p:nvPr/>
        </p:nvSpPr>
        <p:spPr>
          <a:xfrm rot="1613482" flipV="1">
            <a:off x="2924224" y="2865996"/>
            <a:ext cx="1089299" cy="50055"/>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 name="TextBox 4"/>
          <p:cNvSpPr txBox="1"/>
          <p:nvPr/>
        </p:nvSpPr>
        <p:spPr>
          <a:xfrm>
            <a:off x="914400" y="2133600"/>
            <a:ext cx="2286000" cy="646331"/>
          </a:xfrm>
          <a:prstGeom prst="rect">
            <a:avLst/>
          </a:prstGeom>
          <a:noFill/>
        </p:spPr>
        <p:txBody>
          <a:bodyPr wrap="square" rtlCol="0">
            <a:spAutoFit/>
          </a:bodyPr>
          <a:lstStyle/>
          <a:p>
            <a:r>
              <a:rPr lang="en-US" dirty="0" smtClean="0">
                <a:solidFill>
                  <a:schemeClr val="accent6"/>
                </a:solidFill>
              </a:rPr>
              <a:t>Quote is blended into your own sentence</a:t>
            </a:r>
            <a:endParaRPr lang="en-US" dirty="0">
              <a:solidFill>
                <a:schemeClr val="accent6"/>
              </a:solidFill>
            </a:endParaRPr>
          </a:p>
        </p:txBody>
      </p:sp>
      <p:sp>
        <p:nvSpPr>
          <p:cNvPr id="6" name="Right Arrow 5"/>
          <p:cNvSpPr/>
          <p:nvPr/>
        </p:nvSpPr>
        <p:spPr>
          <a:xfrm rot="13257537" flipV="1">
            <a:off x="1917823" y="5339718"/>
            <a:ext cx="653313" cy="7150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7" name="TextBox 6"/>
          <p:cNvSpPr txBox="1"/>
          <p:nvPr/>
        </p:nvSpPr>
        <p:spPr>
          <a:xfrm>
            <a:off x="2590800" y="5410200"/>
            <a:ext cx="2286000" cy="923330"/>
          </a:xfrm>
          <a:prstGeom prst="rect">
            <a:avLst/>
          </a:prstGeom>
          <a:noFill/>
        </p:spPr>
        <p:txBody>
          <a:bodyPr wrap="square" rtlCol="0">
            <a:spAutoFit/>
          </a:bodyPr>
          <a:lstStyle/>
          <a:p>
            <a:r>
              <a:rPr lang="en-US" dirty="0" smtClean="0">
                <a:solidFill>
                  <a:schemeClr val="accent6"/>
                </a:solidFill>
              </a:rPr>
              <a:t>Author and year are now provided in the citation at the end</a:t>
            </a:r>
            <a:endParaRPr lang="en-US" dirty="0">
              <a:solidFill>
                <a:schemeClr val="accent6"/>
              </a:solidFill>
            </a:endParaRPr>
          </a:p>
        </p:txBody>
      </p:sp>
    </p:spTree>
    <p:extLst>
      <p:ext uri="{BB962C8B-B14F-4D97-AF65-F5344CB8AC3E}">
        <p14:creationId xmlns:p14="http://schemas.microsoft.com/office/powerpoint/2010/main" val="333906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60000"/>
                    <a:lumOff val="40000"/>
                  </a:schemeClr>
                </a:solidFill>
              </a:rPr>
              <a:t>Introducing Your Quote, Paraphrase, or Summary</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endParaRPr lang="en-US" sz="2400" dirty="0" smtClean="0">
              <a:latin typeface="Futura"/>
              <a:cs typeface="Futura"/>
            </a:endParaRPr>
          </a:p>
          <a:p>
            <a:pPr marL="0" indent="0" algn="ctr">
              <a:buNone/>
            </a:pPr>
            <a:r>
              <a:rPr lang="en-US" dirty="0" smtClean="0"/>
              <a:t>MLA</a:t>
            </a:r>
          </a:p>
          <a:p>
            <a:pPr marL="0" indent="0" algn="ctr">
              <a:buNone/>
            </a:pPr>
            <a:endParaRPr lang="en-US" dirty="0"/>
          </a:p>
          <a:p>
            <a:pPr marL="0" lvl="1" indent="0">
              <a:buNone/>
            </a:pPr>
            <a:r>
              <a:rPr lang="en-US" sz="2400" dirty="0" smtClean="0">
                <a:latin typeface="Rockwell" pitchFamily="18" charset="0"/>
              </a:rPr>
              <a:t>The </a:t>
            </a:r>
            <a:r>
              <a:rPr lang="en-US" sz="2400" dirty="0">
                <a:latin typeface="Rockwell" pitchFamily="18" charset="0"/>
              </a:rPr>
              <a:t>reality we find is that </a:t>
            </a:r>
            <a:r>
              <a:rPr lang="en-US" sz="2400" dirty="0">
                <a:solidFill>
                  <a:schemeClr val="accent6"/>
                </a:solidFill>
                <a:latin typeface="Rockwell" pitchFamily="18" charset="0"/>
              </a:rPr>
              <a:t>“</a:t>
            </a:r>
            <a:r>
              <a:rPr lang="en-US" sz="2400" dirty="0">
                <a:latin typeface="Rockwell" pitchFamily="18" charset="0"/>
              </a:rPr>
              <a:t>[</a:t>
            </a:r>
            <a:r>
              <a:rPr lang="en-US" sz="2400" dirty="0" err="1">
                <a:latin typeface="Rockwell" pitchFamily="18" charset="0"/>
              </a:rPr>
              <a:t>i</a:t>
            </a:r>
            <a:r>
              <a:rPr lang="en-US" sz="2400" dirty="0">
                <a:latin typeface="Rockwell" pitchFamily="18" charset="0"/>
              </a:rPr>
              <a:t>]n a society that is as diverse in linguistic, cultural, and national origins as the USA, it is inevitable that language would eventually become a source of conflict in education,</a:t>
            </a:r>
            <a:r>
              <a:rPr lang="en-US" sz="2400" dirty="0">
                <a:solidFill>
                  <a:srgbClr val="F79646"/>
                </a:solidFill>
                <a:latin typeface="Rockwell" pitchFamily="18" charset="0"/>
              </a:rPr>
              <a:t>”</a:t>
            </a:r>
            <a:r>
              <a:rPr lang="en-US" sz="2400" dirty="0">
                <a:latin typeface="Rockwell" pitchFamily="18" charset="0"/>
              </a:rPr>
              <a:t> as indeed it has </a:t>
            </a:r>
            <a:endParaRPr lang="en-US" sz="2400" dirty="0" smtClean="0">
              <a:latin typeface="Rockwell" pitchFamily="18" charset="0"/>
            </a:endParaRPr>
          </a:p>
          <a:p>
            <a:pPr marL="0" lvl="1" indent="0">
              <a:buNone/>
            </a:pPr>
            <a:r>
              <a:rPr lang="en-US" sz="2400" dirty="0" smtClean="0">
                <a:solidFill>
                  <a:schemeClr val="accent6"/>
                </a:solidFill>
                <a:latin typeface="Rockwell" pitchFamily="18" charset="0"/>
              </a:rPr>
              <a:t>(Fillmore 340</a:t>
            </a:r>
            <a:r>
              <a:rPr lang="en-US" sz="2400" dirty="0">
                <a:solidFill>
                  <a:schemeClr val="accent6"/>
                </a:solidFill>
                <a:latin typeface="Rockwell" pitchFamily="18" charset="0"/>
              </a:rPr>
              <a:t>).</a:t>
            </a:r>
          </a:p>
          <a:p>
            <a:pPr marL="0" indent="0">
              <a:buNone/>
            </a:pPr>
            <a:endParaRPr lang="en-US" dirty="0"/>
          </a:p>
        </p:txBody>
      </p:sp>
      <p:sp>
        <p:nvSpPr>
          <p:cNvPr id="4" name="Right Arrow 3"/>
          <p:cNvSpPr/>
          <p:nvPr/>
        </p:nvSpPr>
        <p:spPr>
          <a:xfrm rot="1613482" flipV="1">
            <a:off x="2924224" y="2865996"/>
            <a:ext cx="1089299" cy="50055"/>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 name="TextBox 4"/>
          <p:cNvSpPr txBox="1"/>
          <p:nvPr/>
        </p:nvSpPr>
        <p:spPr>
          <a:xfrm>
            <a:off x="914400" y="2133600"/>
            <a:ext cx="2286000" cy="646331"/>
          </a:xfrm>
          <a:prstGeom prst="rect">
            <a:avLst/>
          </a:prstGeom>
          <a:noFill/>
        </p:spPr>
        <p:txBody>
          <a:bodyPr wrap="square" rtlCol="0">
            <a:spAutoFit/>
          </a:bodyPr>
          <a:lstStyle/>
          <a:p>
            <a:r>
              <a:rPr lang="en-US" dirty="0" smtClean="0">
                <a:solidFill>
                  <a:schemeClr val="accent6"/>
                </a:solidFill>
              </a:rPr>
              <a:t>Quote is blended into your own sentence</a:t>
            </a:r>
            <a:endParaRPr lang="en-US" dirty="0">
              <a:solidFill>
                <a:schemeClr val="accent6"/>
              </a:solidFill>
            </a:endParaRPr>
          </a:p>
        </p:txBody>
      </p:sp>
      <p:sp>
        <p:nvSpPr>
          <p:cNvPr id="6" name="Right Arrow 5"/>
          <p:cNvSpPr/>
          <p:nvPr/>
        </p:nvSpPr>
        <p:spPr>
          <a:xfrm rot="13257537" flipV="1">
            <a:off x="1391264" y="5463176"/>
            <a:ext cx="653313" cy="7150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7" name="TextBox 6"/>
          <p:cNvSpPr txBox="1"/>
          <p:nvPr/>
        </p:nvSpPr>
        <p:spPr>
          <a:xfrm>
            <a:off x="2057400" y="5486400"/>
            <a:ext cx="2286000" cy="646331"/>
          </a:xfrm>
          <a:prstGeom prst="rect">
            <a:avLst/>
          </a:prstGeom>
          <a:noFill/>
        </p:spPr>
        <p:txBody>
          <a:bodyPr wrap="square" rtlCol="0">
            <a:spAutoFit/>
          </a:bodyPr>
          <a:lstStyle/>
          <a:p>
            <a:r>
              <a:rPr lang="en-US" dirty="0" smtClean="0">
                <a:solidFill>
                  <a:schemeClr val="accent6"/>
                </a:solidFill>
              </a:rPr>
              <a:t>Author now named in the citation at the end</a:t>
            </a:r>
            <a:endParaRPr lang="en-US" dirty="0">
              <a:solidFill>
                <a:schemeClr val="accent6"/>
              </a:solidFill>
            </a:endParaRPr>
          </a:p>
        </p:txBody>
      </p:sp>
    </p:spTree>
    <p:extLst>
      <p:ext uri="{BB962C8B-B14F-4D97-AF65-F5344CB8AC3E}">
        <p14:creationId xmlns:p14="http://schemas.microsoft.com/office/powerpoint/2010/main" val="155297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60000"/>
                    <a:lumOff val="40000"/>
                  </a:schemeClr>
                </a:solidFill>
              </a:rPr>
              <a:t>Direct Quotes</a:t>
            </a:r>
          </a:p>
        </p:txBody>
      </p:sp>
      <p:sp>
        <p:nvSpPr>
          <p:cNvPr id="3" name="Content Placeholder 2"/>
          <p:cNvSpPr>
            <a:spLocks noGrp="1"/>
          </p:cNvSpPr>
          <p:nvPr>
            <p:ph idx="1"/>
          </p:nvPr>
        </p:nvSpPr>
        <p:spPr/>
        <p:txBody>
          <a:bodyPr/>
          <a:lstStyle/>
          <a:p>
            <a:pPr marL="0" indent="0">
              <a:buNone/>
            </a:pPr>
            <a:endParaRPr lang="en-US" sz="2200" dirty="0">
              <a:latin typeface="Rockwell" pitchFamily="18" charset="0"/>
            </a:endParaRPr>
          </a:p>
          <a:p>
            <a:endParaRPr lang="en-US" sz="3600" dirty="0" smtClean="0">
              <a:latin typeface="Rockwell" pitchFamily="18" charset="0"/>
            </a:endParaRPr>
          </a:p>
          <a:p>
            <a:pPr marL="0" indent="0" algn="ctr">
              <a:buNone/>
            </a:pPr>
            <a:r>
              <a:rPr lang="en-US" sz="3600" dirty="0" smtClean="0">
                <a:latin typeface="Rockwell" pitchFamily="18" charset="0"/>
              </a:rPr>
              <a:t>Use </a:t>
            </a:r>
            <a:r>
              <a:rPr lang="en-US" sz="4000" dirty="0" smtClean="0">
                <a:solidFill>
                  <a:schemeClr val="accent6"/>
                </a:solidFill>
                <a:latin typeface="Rockwell" pitchFamily="18" charset="0"/>
              </a:rPr>
              <a:t>exact </a:t>
            </a:r>
            <a:r>
              <a:rPr lang="en-US" sz="4000" dirty="0">
                <a:solidFill>
                  <a:schemeClr val="accent6"/>
                </a:solidFill>
                <a:latin typeface="Rockwell" pitchFamily="18" charset="0"/>
              </a:rPr>
              <a:t>words </a:t>
            </a:r>
            <a:r>
              <a:rPr lang="en-US" sz="3600" dirty="0">
                <a:latin typeface="Rockwell" pitchFamily="18" charset="0"/>
              </a:rPr>
              <a:t>from </a:t>
            </a:r>
            <a:endParaRPr lang="en-US" sz="3600" dirty="0" smtClean="0">
              <a:latin typeface="Rockwell" pitchFamily="18" charset="0"/>
            </a:endParaRPr>
          </a:p>
          <a:p>
            <a:pPr marL="0" indent="0" algn="ctr">
              <a:buNone/>
            </a:pPr>
            <a:r>
              <a:rPr lang="en-US" sz="3600" dirty="0" smtClean="0">
                <a:latin typeface="Rockwell" pitchFamily="18" charset="0"/>
              </a:rPr>
              <a:t>another source</a:t>
            </a:r>
            <a:endParaRPr lang="en-US" sz="3600" dirty="0"/>
          </a:p>
        </p:txBody>
      </p:sp>
    </p:spTree>
    <p:extLst>
      <p:ext uri="{BB962C8B-B14F-4D97-AF65-F5344CB8AC3E}">
        <p14:creationId xmlns:p14="http://schemas.microsoft.com/office/powerpoint/2010/main" val="3414274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438400"/>
            <a:ext cx="7772400" cy="1362075"/>
          </a:xfrm>
        </p:spPr>
        <p:txBody>
          <a:bodyPr>
            <a:normAutofit fontScale="90000"/>
          </a:bodyPr>
          <a:lstStyle/>
          <a:p>
            <a:pPr marL="0" indent="0" algn="ctr"/>
            <a:r>
              <a:rPr lang="en-US" sz="5400" dirty="0" smtClean="0">
                <a:cs typeface="Futura Std Condensed ExtBd"/>
              </a:rPr>
              <a:t>What is Plagiarism?</a:t>
            </a:r>
            <a:endParaRPr lang="en-US" sz="4800" dirty="0">
              <a:cs typeface="Futura Std Condensed ExtBd"/>
            </a:endParaRPr>
          </a:p>
        </p:txBody>
      </p:sp>
    </p:spTree>
    <p:extLst>
      <p:ext uri="{BB962C8B-B14F-4D97-AF65-F5344CB8AC3E}">
        <p14:creationId xmlns:p14="http://schemas.microsoft.com/office/powerpoint/2010/main" val="3761584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1">
                    <a:lumMod val="60000"/>
                    <a:lumOff val="40000"/>
                  </a:schemeClr>
                </a:solidFill>
              </a:rPr>
              <a:t>Special Rules </a:t>
            </a:r>
            <a:r>
              <a:rPr lang="en-US" dirty="0">
                <a:solidFill>
                  <a:schemeClr val="accent1">
                    <a:lumMod val="60000"/>
                    <a:lumOff val="40000"/>
                  </a:schemeClr>
                </a:solidFill>
              </a:rPr>
              <a:t>for </a:t>
            </a:r>
            <a:r>
              <a:rPr lang="en-US" dirty="0" smtClean="0">
                <a:solidFill>
                  <a:schemeClr val="accent1">
                    <a:lumMod val="60000"/>
                    <a:lumOff val="40000"/>
                  </a:schemeClr>
                </a:solidFill>
              </a:rPr>
              <a:t>Incorporating a Direct </a:t>
            </a:r>
            <a:r>
              <a:rPr lang="en-US" dirty="0">
                <a:solidFill>
                  <a:schemeClr val="accent1">
                    <a:lumMod val="60000"/>
                    <a:lumOff val="40000"/>
                  </a:schemeClr>
                </a:solidFill>
              </a:rPr>
              <a:t>Quote</a:t>
            </a:r>
          </a:p>
        </p:txBody>
      </p:sp>
      <p:sp>
        <p:nvSpPr>
          <p:cNvPr id="3" name="Content Placeholder 2"/>
          <p:cNvSpPr>
            <a:spLocks noGrp="1"/>
          </p:cNvSpPr>
          <p:nvPr>
            <p:ph idx="1"/>
          </p:nvPr>
        </p:nvSpPr>
        <p:spPr/>
        <p:txBody>
          <a:bodyPr>
            <a:normAutofit/>
          </a:bodyPr>
          <a:lstStyle/>
          <a:p>
            <a:endParaRPr lang="en-US" dirty="0" smtClean="0">
              <a:latin typeface="Rockwell" pitchFamily="18" charset="0"/>
            </a:endParaRPr>
          </a:p>
          <a:p>
            <a:endParaRPr lang="en-US" dirty="0" smtClean="0">
              <a:latin typeface="Rockwell" pitchFamily="18" charset="0"/>
            </a:endParaRPr>
          </a:p>
          <a:p>
            <a:r>
              <a:rPr lang="en-US" dirty="0" smtClean="0">
                <a:latin typeface="Rockwell" pitchFamily="18" charset="0"/>
              </a:rPr>
              <a:t>Place the passage in </a:t>
            </a:r>
            <a:r>
              <a:rPr lang="en-US" dirty="0">
                <a:solidFill>
                  <a:schemeClr val="accent6"/>
                </a:solidFill>
                <a:latin typeface="Rockwell" pitchFamily="18" charset="0"/>
              </a:rPr>
              <a:t>quotation </a:t>
            </a:r>
            <a:r>
              <a:rPr lang="en-US" dirty="0" smtClean="0">
                <a:solidFill>
                  <a:schemeClr val="accent6"/>
                </a:solidFill>
                <a:latin typeface="Rockwell" pitchFamily="18" charset="0"/>
              </a:rPr>
              <a:t>marks</a:t>
            </a:r>
            <a:r>
              <a:rPr lang="en-US" dirty="0" smtClean="0">
                <a:solidFill>
                  <a:srgbClr val="F79646"/>
                </a:solidFill>
                <a:latin typeface="Rockwell" pitchFamily="18" charset="0"/>
              </a:rPr>
              <a:t>.</a:t>
            </a:r>
          </a:p>
          <a:p>
            <a:r>
              <a:rPr lang="en-US" dirty="0" smtClean="0">
                <a:latin typeface="Rockwell" pitchFamily="18" charset="0"/>
              </a:rPr>
              <a:t>Use brackets </a:t>
            </a:r>
            <a:r>
              <a:rPr lang="en-US" dirty="0" smtClean="0">
                <a:solidFill>
                  <a:srgbClr val="F79646"/>
                </a:solidFill>
                <a:latin typeface="Rockwell" pitchFamily="18" charset="0"/>
              </a:rPr>
              <a:t>[ ] </a:t>
            </a:r>
            <a:r>
              <a:rPr lang="en-US" dirty="0" smtClean="0">
                <a:latin typeface="Rockwell" pitchFamily="18" charset="0"/>
              </a:rPr>
              <a:t>and ellipses</a:t>
            </a:r>
            <a:r>
              <a:rPr lang="en-US" dirty="0" smtClean="0">
                <a:solidFill>
                  <a:srgbClr val="F79646"/>
                </a:solidFill>
                <a:latin typeface="Rockwell" pitchFamily="18" charset="0"/>
              </a:rPr>
              <a:t> … </a:t>
            </a:r>
            <a:r>
              <a:rPr lang="en-US" dirty="0" smtClean="0">
                <a:latin typeface="Rockwell" pitchFamily="18" charset="0"/>
              </a:rPr>
              <a:t>to show </a:t>
            </a:r>
            <a:r>
              <a:rPr lang="en-US" dirty="0" smtClean="0">
                <a:solidFill>
                  <a:schemeClr val="accent6"/>
                </a:solidFill>
                <a:latin typeface="Rockwell" pitchFamily="18" charset="0"/>
              </a:rPr>
              <a:t>modifications.</a:t>
            </a:r>
          </a:p>
          <a:p>
            <a:endParaRPr lang="en-US" dirty="0"/>
          </a:p>
        </p:txBody>
      </p:sp>
    </p:spTree>
    <p:extLst>
      <p:ext uri="{BB962C8B-B14F-4D97-AF65-F5344CB8AC3E}">
        <p14:creationId xmlns:p14="http://schemas.microsoft.com/office/powerpoint/2010/main" val="242046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Direct Quote in APA</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pPr marL="0" lvl="1" indent="0" algn="ctr">
              <a:buNone/>
            </a:pPr>
            <a:endParaRPr lang="en-US" sz="2200" dirty="0" smtClean="0">
              <a:latin typeface="Rockwell" pitchFamily="18" charset="0"/>
            </a:endParaRPr>
          </a:p>
          <a:p>
            <a:pPr marL="0" lvl="1" indent="0">
              <a:buNone/>
            </a:pPr>
            <a:endParaRPr lang="en-US" sz="2200" dirty="0">
              <a:latin typeface="Rockwell" pitchFamily="18" charset="0"/>
            </a:endParaRPr>
          </a:p>
          <a:p>
            <a:pPr marL="0" lvl="1" indent="0">
              <a:buNone/>
            </a:pPr>
            <a:r>
              <a:rPr lang="en-US" sz="2400" dirty="0" smtClean="0">
                <a:latin typeface="Rockwell" pitchFamily="18" charset="0"/>
              </a:rPr>
              <a:t>The reality we find is that </a:t>
            </a:r>
            <a:r>
              <a:rPr lang="en-US" sz="2400" dirty="0" smtClean="0">
                <a:solidFill>
                  <a:schemeClr val="accent6"/>
                </a:solidFill>
                <a:latin typeface="Rockwell" pitchFamily="18" charset="0"/>
              </a:rPr>
              <a:t>“</a:t>
            </a:r>
            <a:r>
              <a:rPr lang="en-US" sz="2400" dirty="0" smtClean="0">
                <a:solidFill>
                  <a:srgbClr val="F79646"/>
                </a:solidFill>
                <a:latin typeface="Rockwell" pitchFamily="18" charset="0"/>
              </a:rPr>
              <a:t>[</a:t>
            </a:r>
            <a:r>
              <a:rPr lang="en-US" sz="2400" dirty="0" err="1" smtClean="0">
                <a:solidFill>
                  <a:srgbClr val="F79646"/>
                </a:solidFill>
                <a:latin typeface="Rockwell" pitchFamily="18" charset="0"/>
              </a:rPr>
              <a:t>i</a:t>
            </a:r>
            <a:r>
              <a:rPr lang="en-US" sz="2400" dirty="0" smtClean="0">
                <a:solidFill>
                  <a:srgbClr val="F79646"/>
                </a:solidFill>
                <a:latin typeface="Rockwell" pitchFamily="18" charset="0"/>
              </a:rPr>
              <a:t>]</a:t>
            </a:r>
            <a:r>
              <a:rPr lang="en-US" sz="2400" dirty="0" smtClean="0">
                <a:latin typeface="Rockwell" pitchFamily="18" charset="0"/>
              </a:rPr>
              <a:t>n a society that is as diverse in linguistic, cultural, and national origins as the USA, it is inevitable that language would eventually become a source of conflict in education,</a:t>
            </a:r>
            <a:r>
              <a:rPr lang="en-US" sz="2400" dirty="0" smtClean="0">
                <a:solidFill>
                  <a:srgbClr val="F79646"/>
                </a:solidFill>
                <a:latin typeface="Rockwell" pitchFamily="18" charset="0"/>
              </a:rPr>
              <a:t>”</a:t>
            </a:r>
            <a:r>
              <a:rPr lang="en-US" sz="2400" dirty="0" smtClean="0">
                <a:latin typeface="Rockwell" pitchFamily="18" charset="0"/>
              </a:rPr>
              <a:t> as indeed it has </a:t>
            </a:r>
            <a:r>
              <a:rPr lang="en-US" sz="2400" dirty="0" smtClean="0">
                <a:solidFill>
                  <a:schemeClr val="accent6"/>
                </a:solidFill>
                <a:latin typeface="Rockwell" pitchFamily="18" charset="0"/>
              </a:rPr>
              <a:t>(Fillmore, 2004, p. 340).</a:t>
            </a:r>
          </a:p>
          <a:p>
            <a:pPr marL="0" indent="0">
              <a:buNone/>
            </a:pPr>
            <a:endParaRPr lang="en-US" dirty="0"/>
          </a:p>
        </p:txBody>
      </p:sp>
      <p:sp>
        <p:nvSpPr>
          <p:cNvPr id="4" name="TextBox 3"/>
          <p:cNvSpPr txBox="1"/>
          <p:nvPr/>
        </p:nvSpPr>
        <p:spPr>
          <a:xfrm>
            <a:off x="4724400" y="4267200"/>
            <a:ext cx="1600200" cy="923330"/>
          </a:xfrm>
          <a:prstGeom prst="rect">
            <a:avLst/>
          </a:prstGeom>
          <a:noFill/>
        </p:spPr>
        <p:txBody>
          <a:bodyPr wrap="square" rtlCol="0">
            <a:spAutoFit/>
          </a:bodyPr>
          <a:lstStyle/>
          <a:p>
            <a:r>
              <a:rPr lang="en-US" dirty="0" smtClean="0">
                <a:solidFill>
                  <a:schemeClr val="accent6"/>
                </a:solidFill>
              </a:rPr>
              <a:t>Citation goes at the end of the sentence</a:t>
            </a:r>
            <a:endParaRPr lang="en-US" dirty="0">
              <a:solidFill>
                <a:schemeClr val="accent6"/>
              </a:solidFill>
            </a:endParaRPr>
          </a:p>
        </p:txBody>
      </p:sp>
      <p:sp>
        <p:nvSpPr>
          <p:cNvPr id="5" name="TextBox 4"/>
          <p:cNvSpPr txBox="1"/>
          <p:nvPr/>
        </p:nvSpPr>
        <p:spPr>
          <a:xfrm>
            <a:off x="381000" y="5105400"/>
            <a:ext cx="1371600" cy="646331"/>
          </a:xfrm>
          <a:prstGeom prst="rect">
            <a:avLst/>
          </a:prstGeom>
          <a:noFill/>
        </p:spPr>
        <p:txBody>
          <a:bodyPr wrap="square" rtlCol="0">
            <a:spAutoFit/>
          </a:bodyPr>
          <a:lstStyle/>
          <a:p>
            <a:r>
              <a:rPr lang="en-US" dirty="0" smtClean="0">
                <a:solidFill>
                  <a:schemeClr val="accent6"/>
                </a:solidFill>
              </a:rPr>
              <a:t>The author(s)</a:t>
            </a:r>
            <a:endParaRPr lang="en-US" dirty="0">
              <a:solidFill>
                <a:schemeClr val="accent6"/>
              </a:solidFill>
            </a:endParaRPr>
          </a:p>
        </p:txBody>
      </p:sp>
      <p:sp>
        <p:nvSpPr>
          <p:cNvPr id="6" name="TextBox 5"/>
          <p:cNvSpPr txBox="1"/>
          <p:nvPr/>
        </p:nvSpPr>
        <p:spPr>
          <a:xfrm>
            <a:off x="1752600" y="5486400"/>
            <a:ext cx="1371600" cy="646331"/>
          </a:xfrm>
          <a:prstGeom prst="rect">
            <a:avLst/>
          </a:prstGeom>
          <a:noFill/>
        </p:spPr>
        <p:txBody>
          <a:bodyPr wrap="square" rtlCol="0">
            <a:spAutoFit/>
          </a:bodyPr>
          <a:lstStyle/>
          <a:p>
            <a:r>
              <a:rPr lang="en-US" dirty="0" smtClean="0">
                <a:solidFill>
                  <a:schemeClr val="accent6"/>
                </a:solidFill>
              </a:rPr>
              <a:t>Year of publication</a:t>
            </a:r>
            <a:endParaRPr lang="en-US" dirty="0">
              <a:solidFill>
                <a:schemeClr val="accent6"/>
              </a:solidFill>
            </a:endParaRPr>
          </a:p>
        </p:txBody>
      </p:sp>
      <p:sp>
        <p:nvSpPr>
          <p:cNvPr id="7" name="Right Arrow 6"/>
          <p:cNvSpPr/>
          <p:nvPr/>
        </p:nvSpPr>
        <p:spPr>
          <a:xfrm rot="16200000" flipV="1">
            <a:off x="761999" y="4800600"/>
            <a:ext cx="838200" cy="7620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8" name="Right Arrow 7"/>
          <p:cNvSpPr/>
          <p:nvPr/>
        </p:nvSpPr>
        <p:spPr>
          <a:xfrm rot="16200000">
            <a:off x="1786942" y="4842458"/>
            <a:ext cx="1056970" cy="58854"/>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2352920">
            <a:off x="3855458" y="4289717"/>
            <a:ext cx="811926" cy="4571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0" name="TextBox 9"/>
          <p:cNvSpPr txBox="1"/>
          <p:nvPr/>
        </p:nvSpPr>
        <p:spPr>
          <a:xfrm>
            <a:off x="1143000" y="1447800"/>
            <a:ext cx="1905000" cy="923330"/>
          </a:xfrm>
          <a:prstGeom prst="rect">
            <a:avLst/>
          </a:prstGeom>
          <a:noFill/>
        </p:spPr>
        <p:txBody>
          <a:bodyPr wrap="square" rtlCol="0">
            <a:spAutoFit/>
          </a:bodyPr>
          <a:lstStyle/>
          <a:p>
            <a:r>
              <a:rPr lang="en-US" dirty="0" smtClean="0">
                <a:solidFill>
                  <a:schemeClr val="accent6"/>
                </a:solidFill>
              </a:rPr>
              <a:t>The quote is placed inside quotation marks</a:t>
            </a:r>
            <a:endParaRPr lang="en-US" dirty="0">
              <a:solidFill>
                <a:schemeClr val="accent6"/>
              </a:solidFill>
            </a:endParaRPr>
          </a:p>
        </p:txBody>
      </p:sp>
      <p:sp>
        <p:nvSpPr>
          <p:cNvPr id="11" name="Right Arrow 10"/>
          <p:cNvSpPr/>
          <p:nvPr/>
        </p:nvSpPr>
        <p:spPr>
          <a:xfrm rot="1457496">
            <a:off x="3066024" y="2133017"/>
            <a:ext cx="1133571" cy="4571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flipV="1">
            <a:off x="2895603" y="4800600"/>
            <a:ext cx="838200" cy="7619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124200" y="5410200"/>
            <a:ext cx="1295400" cy="646331"/>
          </a:xfrm>
          <a:prstGeom prst="rect">
            <a:avLst/>
          </a:prstGeom>
          <a:noFill/>
        </p:spPr>
        <p:txBody>
          <a:bodyPr wrap="square" rtlCol="0">
            <a:spAutoFit/>
          </a:bodyPr>
          <a:lstStyle/>
          <a:p>
            <a:r>
              <a:rPr lang="en-US" dirty="0" smtClean="0">
                <a:solidFill>
                  <a:schemeClr val="accent6"/>
                </a:solidFill>
              </a:rPr>
              <a:t>Page number</a:t>
            </a:r>
            <a:endParaRPr lang="en-US" dirty="0">
              <a:solidFill>
                <a:schemeClr val="accent6"/>
              </a:solidFill>
            </a:endParaRPr>
          </a:p>
        </p:txBody>
      </p:sp>
      <p:sp>
        <p:nvSpPr>
          <p:cNvPr id="14" name="Right Arrow 13"/>
          <p:cNvSpPr/>
          <p:nvPr/>
        </p:nvSpPr>
        <p:spPr>
          <a:xfrm rot="9281722">
            <a:off x="4451186" y="2221268"/>
            <a:ext cx="1133571" cy="4571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638800" y="1447800"/>
            <a:ext cx="2667000" cy="923330"/>
          </a:xfrm>
          <a:prstGeom prst="rect">
            <a:avLst/>
          </a:prstGeom>
          <a:noFill/>
        </p:spPr>
        <p:txBody>
          <a:bodyPr wrap="square" rtlCol="0">
            <a:spAutoFit/>
          </a:bodyPr>
          <a:lstStyle/>
          <a:p>
            <a:r>
              <a:rPr lang="en-US" dirty="0" smtClean="0">
                <a:solidFill>
                  <a:schemeClr val="accent6"/>
                </a:solidFill>
              </a:rPr>
              <a:t>The brackets show a change to the original capital letter</a:t>
            </a:r>
            <a:endParaRPr lang="en-US" dirty="0">
              <a:solidFill>
                <a:schemeClr val="accent6"/>
              </a:solidFill>
            </a:endParaRPr>
          </a:p>
        </p:txBody>
      </p:sp>
    </p:spTree>
    <p:extLst>
      <p:ext uri="{BB962C8B-B14F-4D97-AF65-F5344CB8AC3E}">
        <p14:creationId xmlns:p14="http://schemas.microsoft.com/office/powerpoint/2010/main" val="349871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1"/>
      <p:bldP spid="6" grpId="1"/>
      <p:bldP spid="7" grpId="1" animBg="1"/>
      <p:bldP spid="8" grpId="1" animBg="1"/>
      <p:bldP spid="9" grpId="1" animBg="1"/>
      <p:bldP spid="10" grpId="0"/>
      <p:bldP spid="11" grpId="0" animBg="1"/>
      <p:bldP spid="12" grpId="1" animBg="1"/>
      <p:bldP spid="13" grpId="1"/>
      <p:bldP spid="14" grpId="1"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Direct Quote in MLA</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pPr marL="0" lvl="1" indent="0" algn="ctr">
              <a:buNone/>
            </a:pPr>
            <a:endParaRPr lang="en-US" sz="2200" dirty="0" smtClean="0">
              <a:latin typeface="Rockwell" pitchFamily="18" charset="0"/>
            </a:endParaRPr>
          </a:p>
          <a:p>
            <a:pPr marL="0" lvl="1" indent="0">
              <a:buNone/>
            </a:pPr>
            <a:endParaRPr lang="en-US" sz="2200" dirty="0">
              <a:latin typeface="Rockwell" pitchFamily="18" charset="0"/>
            </a:endParaRPr>
          </a:p>
          <a:p>
            <a:pPr marL="0" lvl="1" indent="0">
              <a:buNone/>
            </a:pPr>
            <a:r>
              <a:rPr lang="en-US" sz="2400" dirty="0" smtClean="0">
                <a:latin typeface="Rockwell" pitchFamily="18" charset="0"/>
              </a:rPr>
              <a:t>The reality we find is that, </a:t>
            </a:r>
            <a:r>
              <a:rPr lang="en-US" sz="2400" dirty="0" smtClean="0">
                <a:solidFill>
                  <a:srgbClr val="F79646"/>
                </a:solidFill>
                <a:latin typeface="Rockwell" pitchFamily="18" charset="0"/>
              </a:rPr>
              <a:t>“[</a:t>
            </a:r>
            <a:r>
              <a:rPr lang="en-US" sz="2400" dirty="0" err="1" smtClean="0">
                <a:solidFill>
                  <a:srgbClr val="F79646"/>
                </a:solidFill>
                <a:latin typeface="Rockwell" pitchFamily="18" charset="0"/>
              </a:rPr>
              <a:t>i</a:t>
            </a:r>
            <a:r>
              <a:rPr lang="en-US" sz="2400" dirty="0" smtClean="0">
                <a:solidFill>
                  <a:srgbClr val="F79646"/>
                </a:solidFill>
                <a:latin typeface="Rockwell" pitchFamily="18" charset="0"/>
              </a:rPr>
              <a:t>]</a:t>
            </a:r>
            <a:r>
              <a:rPr lang="en-US" sz="2400" dirty="0" smtClean="0">
                <a:latin typeface="Rockwell" pitchFamily="18" charset="0"/>
              </a:rPr>
              <a:t>n a society that is as diverse in linguistic, cultural, and national origins as the USA, it is inevitable that language would eventually become a source of conflict in education,</a:t>
            </a:r>
            <a:r>
              <a:rPr lang="en-US" sz="2400" dirty="0" smtClean="0">
                <a:solidFill>
                  <a:srgbClr val="F79646"/>
                </a:solidFill>
                <a:latin typeface="Rockwell" pitchFamily="18" charset="0"/>
              </a:rPr>
              <a:t>”</a:t>
            </a:r>
            <a:r>
              <a:rPr lang="en-US" sz="2400" dirty="0" smtClean="0">
                <a:latin typeface="Rockwell" pitchFamily="18" charset="0"/>
              </a:rPr>
              <a:t> as indeed it has  </a:t>
            </a:r>
            <a:r>
              <a:rPr lang="en-US" sz="2400" dirty="0" smtClean="0">
                <a:solidFill>
                  <a:schemeClr val="accent6"/>
                </a:solidFill>
                <a:latin typeface="Rockwell" pitchFamily="18" charset="0"/>
              </a:rPr>
              <a:t>(Fillmore 340).</a:t>
            </a:r>
          </a:p>
          <a:p>
            <a:pPr marL="0" indent="0">
              <a:buNone/>
            </a:pPr>
            <a:endParaRPr lang="en-US" dirty="0"/>
          </a:p>
        </p:txBody>
      </p:sp>
      <p:sp>
        <p:nvSpPr>
          <p:cNvPr id="4" name="TextBox 3"/>
          <p:cNvSpPr txBox="1"/>
          <p:nvPr/>
        </p:nvSpPr>
        <p:spPr>
          <a:xfrm>
            <a:off x="3581400" y="4343400"/>
            <a:ext cx="1600200" cy="923330"/>
          </a:xfrm>
          <a:prstGeom prst="rect">
            <a:avLst/>
          </a:prstGeom>
          <a:noFill/>
        </p:spPr>
        <p:txBody>
          <a:bodyPr wrap="square" rtlCol="0">
            <a:spAutoFit/>
          </a:bodyPr>
          <a:lstStyle/>
          <a:p>
            <a:r>
              <a:rPr lang="en-US" dirty="0" smtClean="0">
                <a:solidFill>
                  <a:schemeClr val="accent6"/>
                </a:solidFill>
              </a:rPr>
              <a:t>Citation goes at the end of the sentence</a:t>
            </a:r>
            <a:endParaRPr lang="en-US" dirty="0">
              <a:solidFill>
                <a:schemeClr val="accent6"/>
              </a:solidFill>
            </a:endParaRPr>
          </a:p>
        </p:txBody>
      </p:sp>
      <p:sp>
        <p:nvSpPr>
          <p:cNvPr id="5" name="TextBox 4"/>
          <p:cNvSpPr txBox="1"/>
          <p:nvPr/>
        </p:nvSpPr>
        <p:spPr>
          <a:xfrm>
            <a:off x="381000" y="5105400"/>
            <a:ext cx="1371600" cy="646331"/>
          </a:xfrm>
          <a:prstGeom prst="rect">
            <a:avLst/>
          </a:prstGeom>
          <a:noFill/>
        </p:spPr>
        <p:txBody>
          <a:bodyPr wrap="square" rtlCol="0">
            <a:spAutoFit/>
          </a:bodyPr>
          <a:lstStyle/>
          <a:p>
            <a:r>
              <a:rPr lang="en-US" dirty="0" smtClean="0">
                <a:solidFill>
                  <a:schemeClr val="accent6"/>
                </a:solidFill>
              </a:rPr>
              <a:t>The author(s)</a:t>
            </a:r>
            <a:endParaRPr lang="en-US" dirty="0">
              <a:solidFill>
                <a:schemeClr val="accent6"/>
              </a:solidFill>
            </a:endParaRPr>
          </a:p>
        </p:txBody>
      </p:sp>
      <p:sp>
        <p:nvSpPr>
          <p:cNvPr id="7" name="Right Arrow 6"/>
          <p:cNvSpPr/>
          <p:nvPr/>
        </p:nvSpPr>
        <p:spPr>
          <a:xfrm rot="16200000" flipV="1">
            <a:off x="761999" y="4800600"/>
            <a:ext cx="838200" cy="7620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9" name="Right Arrow 8"/>
          <p:cNvSpPr/>
          <p:nvPr/>
        </p:nvSpPr>
        <p:spPr>
          <a:xfrm rot="12352920">
            <a:off x="2712459" y="4289718"/>
            <a:ext cx="811926" cy="4571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0" name="TextBox 9"/>
          <p:cNvSpPr txBox="1"/>
          <p:nvPr/>
        </p:nvSpPr>
        <p:spPr>
          <a:xfrm>
            <a:off x="1295400" y="1447800"/>
            <a:ext cx="1905000" cy="923330"/>
          </a:xfrm>
          <a:prstGeom prst="rect">
            <a:avLst/>
          </a:prstGeom>
          <a:noFill/>
        </p:spPr>
        <p:txBody>
          <a:bodyPr wrap="square" rtlCol="0">
            <a:spAutoFit/>
          </a:bodyPr>
          <a:lstStyle/>
          <a:p>
            <a:r>
              <a:rPr lang="en-US" dirty="0" smtClean="0">
                <a:solidFill>
                  <a:schemeClr val="accent6"/>
                </a:solidFill>
              </a:rPr>
              <a:t>The quote is inside quotation marks</a:t>
            </a:r>
            <a:endParaRPr lang="en-US" dirty="0">
              <a:solidFill>
                <a:schemeClr val="accent6"/>
              </a:solidFill>
            </a:endParaRPr>
          </a:p>
        </p:txBody>
      </p:sp>
      <p:sp>
        <p:nvSpPr>
          <p:cNvPr id="11" name="Right Arrow 10"/>
          <p:cNvSpPr/>
          <p:nvPr/>
        </p:nvSpPr>
        <p:spPr>
          <a:xfrm rot="1964933">
            <a:off x="3066024" y="2133017"/>
            <a:ext cx="1133571" cy="4571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flipV="1">
            <a:off x="1752599" y="4800600"/>
            <a:ext cx="838200" cy="7619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28800" y="5410200"/>
            <a:ext cx="1295400" cy="646331"/>
          </a:xfrm>
          <a:prstGeom prst="rect">
            <a:avLst/>
          </a:prstGeom>
          <a:noFill/>
        </p:spPr>
        <p:txBody>
          <a:bodyPr wrap="square" rtlCol="0">
            <a:spAutoFit/>
          </a:bodyPr>
          <a:lstStyle/>
          <a:p>
            <a:r>
              <a:rPr lang="en-US" dirty="0" smtClean="0">
                <a:solidFill>
                  <a:schemeClr val="accent6"/>
                </a:solidFill>
              </a:rPr>
              <a:t>Page number</a:t>
            </a:r>
            <a:endParaRPr lang="en-US" dirty="0">
              <a:solidFill>
                <a:schemeClr val="accent6"/>
              </a:solidFill>
            </a:endParaRPr>
          </a:p>
        </p:txBody>
      </p:sp>
      <p:sp>
        <p:nvSpPr>
          <p:cNvPr id="14" name="Right Arrow 13"/>
          <p:cNvSpPr/>
          <p:nvPr/>
        </p:nvSpPr>
        <p:spPr>
          <a:xfrm rot="9060320">
            <a:off x="4616120" y="2284684"/>
            <a:ext cx="688732" cy="4571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0" y="1371600"/>
            <a:ext cx="2743200" cy="923330"/>
          </a:xfrm>
          <a:prstGeom prst="rect">
            <a:avLst/>
          </a:prstGeom>
          <a:noFill/>
        </p:spPr>
        <p:txBody>
          <a:bodyPr wrap="square" rtlCol="0">
            <a:spAutoFit/>
          </a:bodyPr>
          <a:lstStyle/>
          <a:p>
            <a:r>
              <a:rPr lang="en-US" dirty="0">
                <a:solidFill>
                  <a:schemeClr val="accent6"/>
                </a:solidFill>
              </a:rPr>
              <a:t>The brackets show a change to the original capital letter</a:t>
            </a:r>
          </a:p>
        </p:txBody>
      </p:sp>
    </p:spTree>
    <p:extLst>
      <p:ext uri="{BB962C8B-B14F-4D97-AF65-F5344CB8AC3E}">
        <p14:creationId xmlns:p14="http://schemas.microsoft.com/office/powerpoint/2010/main" val="143949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1"/>
      <p:bldP spid="7" grpId="1" animBg="1"/>
      <p:bldP spid="9" grpId="1" animBg="1"/>
      <p:bldP spid="10" grpId="0"/>
      <p:bldP spid="11" grpId="0" animBg="1"/>
      <p:bldP spid="12" grpId="1" animBg="1"/>
      <p:bldP spid="13" grpId="1"/>
      <p:bldP spid="14" grpId="1"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60000"/>
                    <a:lumOff val="40000"/>
                  </a:schemeClr>
                </a:solidFill>
              </a:rPr>
              <a:t>Modifying Quotes with Brackets</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pPr marL="0" indent="0">
              <a:buNone/>
            </a:pPr>
            <a:r>
              <a:rPr lang="en-US" dirty="0" smtClean="0">
                <a:solidFill>
                  <a:schemeClr val="accent6"/>
                </a:solidFill>
              </a:rPr>
              <a:t>Original passage</a:t>
            </a:r>
            <a:r>
              <a:rPr lang="en-US" b="1" dirty="0" smtClean="0">
                <a:solidFill>
                  <a:srgbClr val="F79646"/>
                </a:solidFill>
              </a:rPr>
              <a:t>:</a:t>
            </a:r>
            <a:r>
              <a:rPr lang="en-US" dirty="0" smtClean="0"/>
              <a:t> </a:t>
            </a:r>
            <a:r>
              <a:rPr lang="en-US" dirty="0"/>
              <a:t>"Reading is also a process and it also changes you."</a:t>
            </a:r>
          </a:p>
          <a:p>
            <a:pPr marL="0" indent="0">
              <a:buNone/>
            </a:pPr>
            <a:r>
              <a:rPr lang="en-US" b="1" dirty="0"/>
              <a:t>		</a:t>
            </a:r>
            <a:endParaRPr lang="en-US" b="1" dirty="0" smtClean="0"/>
          </a:p>
          <a:p>
            <a:pPr marL="0" indent="0">
              <a:buNone/>
            </a:pPr>
            <a:r>
              <a:rPr lang="en-US" dirty="0" smtClean="0">
                <a:solidFill>
                  <a:srgbClr val="F79646"/>
                </a:solidFill>
              </a:rPr>
              <a:t>Modified: </a:t>
            </a:r>
            <a:r>
              <a:rPr lang="en-US" dirty="0" smtClean="0"/>
              <a:t>Margaret </a:t>
            </a:r>
            <a:r>
              <a:rPr lang="en-US" dirty="0"/>
              <a:t>Atwood wants her readers to realize that "</a:t>
            </a:r>
            <a:r>
              <a:rPr lang="en-US" dirty="0">
                <a:solidFill>
                  <a:srgbClr val="F79646"/>
                </a:solidFill>
              </a:rPr>
              <a:t>[r]</a:t>
            </a:r>
            <a:r>
              <a:rPr lang="en-US" dirty="0" err="1"/>
              <a:t>eading</a:t>
            </a:r>
            <a:r>
              <a:rPr lang="en-US" dirty="0"/>
              <a:t> is also a process and it also changes </a:t>
            </a:r>
            <a:r>
              <a:rPr lang="en-US" dirty="0">
                <a:solidFill>
                  <a:srgbClr val="F79646"/>
                </a:solidFill>
              </a:rPr>
              <a:t>[them]</a:t>
            </a:r>
            <a:r>
              <a:rPr lang="en-US" dirty="0"/>
              <a:t>" (30)</a:t>
            </a:r>
            <a:r>
              <a:rPr lang="en-US" dirty="0" smtClean="0"/>
              <a:t>.</a:t>
            </a:r>
            <a:endParaRPr lang="en-US" dirty="0"/>
          </a:p>
        </p:txBody>
      </p:sp>
    </p:spTree>
    <p:extLst>
      <p:ext uri="{BB962C8B-B14F-4D97-AF65-F5344CB8AC3E}">
        <p14:creationId xmlns:p14="http://schemas.microsoft.com/office/powerpoint/2010/main" val="4202662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5B3D7"/>
                </a:solidFill>
              </a:rPr>
              <a:t>Modifying Quotes with Ellipses</a:t>
            </a:r>
            <a:endParaRPr lang="en-US" dirty="0">
              <a:solidFill>
                <a:srgbClr val="95B3D7"/>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solidFill>
                  <a:srgbClr val="F79646"/>
                </a:solidFill>
              </a:rPr>
              <a:t>Original passage from Author Mary Louise Pratt:</a:t>
            </a:r>
            <a:r>
              <a:rPr lang="en-US" dirty="0" smtClean="0">
                <a:solidFill>
                  <a:srgbClr val="F79646"/>
                </a:solidFill>
              </a:rPr>
              <a:t> </a:t>
            </a:r>
            <a:r>
              <a:rPr lang="en-US" dirty="0" smtClean="0"/>
              <a:t>In his landmark book, </a:t>
            </a:r>
            <a:r>
              <a:rPr lang="en-US" dirty="0"/>
              <a:t>Anderson observes that </a:t>
            </a:r>
            <a:r>
              <a:rPr lang="en-US" dirty="0" smtClean="0">
                <a:solidFill>
                  <a:srgbClr val="F79646"/>
                </a:solidFill>
              </a:rPr>
              <a:t>with the </a:t>
            </a:r>
            <a:r>
              <a:rPr lang="en-US" dirty="0">
                <a:solidFill>
                  <a:srgbClr val="F79646"/>
                </a:solidFill>
              </a:rPr>
              <a:t>possible exception of what he calls </a:t>
            </a:r>
            <a:r>
              <a:rPr lang="en-US" dirty="0" smtClean="0">
                <a:solidFill>
                  <a:srgbClr val="F79646"/>
                </a:solidFill>
              </a:rPr>
              <a:t>primordial </a:t>
            </a:r>
            <a:r>
              <a:rPr lang="en-US" dirty="0">
                <a:solidFill>
                  <a:srgbClr val="F79646"/>
                </a:solidFill>
              </a:rPr>
              <a:t>villages</a:t>
            </a:r>
            <a:r>
              <a:rPr lang="en-US" dirty="0" smtClean="0">
                <a:solidFill>
                  <a:srgbClr val="F79646"/>
                </a:solidFill>
              </a:rPr>
              <a:t>,</a:t>
            </a:r>
            <a:r>
              <a:rPr lang="en-US" dirty="0" smtClean="0"/>
              <a:t> </a:t>
            </a:r>
            <a:r>
              <a:rPr lang="en-US" dirty="0"/>
              <a:t>human communities exist as imagined entities in which people </a:t>
            </a:r>
            <a:r>
              <a:rPr lang="en-US" dirty="0" smtClean="0"/>
              <a:t>will </a:t>
            </a:r>
            <a:r>
              <a:rPr lang="en-US" dirty="0"/>
              <a:t>never know most of their fellow-</a:t>
            </a:r>
            <a:r>
              <a:rPr lang="en-US" dirty="0" smtClean="0"/>
              <a:t>members. </a:t>
            </a:r>
          </a:p>
          <a:p>
            <a:pPr marL="0" indent="0">
              <a:buNone/>
            </a:pPr>
            <a:r>
              <a:rPr lang="en-US" b="1" dirty="0" smtClean="0">
                <a:solidFill>
                  <a:srgbClr val="F79646"/>
                </a:solidFill>
              </a:rPr>
              <a:t>With Omission: </a:t>
            </a:r>
            <a:r>
              <a:rPr lang="en-US" dirty="0" smtClean="0"/>
              <a:t>As </a:t>
            </a:r>
            <a:r>
              <a:rPr lang="en-US" dirty="0"/>
              <a:t>Pratt notes, "Anderson observes </a:t>
            </a:r>
            <a:r>
              <a:rPr lang="en-US" dirty="0" smtClean="0"/>
              <a:t>that </a:t>
            </a:r>
            <a:r>
              <a:rPr lang="en-US" dirty="0">
                <a:solidFill>
                  <a:srgbClr val="F79646"/>
                </a:solidFill>
              </a:rPr>
              <a:t>. . . </a:t>
            </a:r>
            <a:r>
              <a:rPr lang="en-US" dirty="0" smtClean="0"/>
              <a:t>human </a:t>
            </a:r>
            <a:r>
              <a:rPr lang="en-US" dirty="0"/>
              <a:t>communities exist as imagined entitles in which people </a:t>
            </a:r>
            <a:r>
              <a:rPr lang="en-US" dirty="0" smtClean="0"/>
              <a:t>will </a:t>
            </a:r>
            <a:r>
              <a:rPr lang="en-US" dirty="0"/>
              <a:t>never know most of their fellow</a:t>
            </a:r>
            <a:r>
              <a:rPr lang="en-US" dirty="0" smtClean="0"/>
              <a:t>-members” (</a:t>
            </a:r>
            <a:r>
              <a:rPr lang="en-US" dirty="0"/>
              <a:t>582).</a:t>
            </a:r>
          </a:p>
          <a:p>
            <a:pPr marL="0" indent="0">
              <a:buNone/>
            </a:pPr>
            <a:endParaRPr lang="en-US" dirty="0"/>
          </a:p>
        </p:txBody>
      </p:sp>
    </p:spTree>
    <p:extLst>
      <p:ext uri="{BB962C8B-B14F-4D97-AF65-F5344CB8AC3E}">
        <p14:creationId xmlns:p14="http://schemas.microsoft.com/office/powerpoint/2010/main" val="25306389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2438400"/>
            <a:ext cx="7772400" cy="1362075"/>
          </a:xfrm>
        </p:spPr>
        <p:txBody>
          <a:bodyPr>
            <a:normAutofit/>
          </a:bodyPr>
          <a:lstStyle/>
          <a:p>
            <a:pPr algn="ctr"/>
            <a:r>
              <a:rPr lang="en-US" dirty="0" smtClean="0">
                <a:solidFill>
                  <a:schemeClr val="accent1">
                    <a:lumMod val="60000"/>
                    <a:lumOff val="40000"/>
                  </a:schemeClr>
                </a:solidFill>
              </a:rPr>
              <a:t>Practicing Quoting</a:t>
            </a:r>
            <a:br>
              <a:rPr lang="en-US" dirty="0" smtClean="0">
                <a:solidFill>
                  <a:schemeClr val="accent1">
                    <a:lumMod val="60000"/>
                    <a:lumOff val="40000"/>
                  </a:schemeClr>
                </a:solidFill>
              </a:rPr>
            </a:br>
            <a:r>
              <a:rPr lang="en-US" dirty="0" err="1" smtClean="0"/>
              <a:t>ActivITY</a:t>
            </a:r>
            <a:r>
              <a:rPr lang="en-US" dirty="0" smtClean="0"/>
              <a:t> </a:t>
            </a:r>
            <a:r>
              <a:rPr lang="en-US" dirty="0" smtClean="0"/>
              <a:t>1</a:t>
            </a:r>
            <a:r>
              <a:rPr lang="en-US" dirty="0" smtClean="0">
                <a:solidFill>
                  <a:schemeClr val="accent1">
                    <a:lumMod val="60000"/>
                    <a:lumOff val="40000"/>
                  </a:schemeClr>
                </a:solidFill>
              </a:rPr>
              <a:t> </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4281561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125113" cy="924475"/>
          </a:xfrm>
        </p:spPr>
        <p:txBody>
          <a:bodyPr/>
          <a:lstStyle/>
          <a:p>
            <a:r>
              <a:rPr lang="en-US" dirty="0">
                <a:solidFill>
                  <a:schemeClr val="accent1">
                    <a:lumMod val="60000"/>
                    <a:lumOff val="40000"/>
                  </a:schemeClr>
                </a:solidFill>
              </a:rPr>
              <a:t>Paraphrase</a:t>
            </a:r>
          </a:p>
        </p:txBody>
      </p:sp>
      <p:sp>
        <p:nvSpPr>
          <p:cNvPr id="3" name="Content Placeholder 2"/>
          <p:cNvSpPr>
            <a:spLocks noGrp="1"/>
          </p:cNvSpPr>
          <p:nvPr>
            <p:ph idx="1"/>
          </p:nvPr>
        </p:nvSpPr>
        <p:spPr>
          <a:xfrm>
            <a:off x="685800" y="1600200"/>
            <a:ext cx="7924800" cy="5029200"/>
          </a:xfrm>
        </p:spPr>
        <p:txBody>
          <a:bodyPr>
            <a:noAutofit/>
          </a:bodyPr>
          <a:lstStyle/>
          <a:p>
            <a:pPr marL="0" indent="0">
              <a:buNone/>
            </a:pPr>
            <a:endParaRPr lang="en-US" sz="3600" dirty="0" smtClean="0">
              <a:latin typeface="Rockwell" pitchFamily="18" charset="0"/>
            </a:endParaRPr>
          </a:p>
          <a:p>
            <a:pPr marL="0" indent="0">
              <a:buNone/>
            </a:pPr>
            <a:endParaRPr lang="en-US" sz="3600" dirty="0">
              <a:latin typeface="Rockwell" pitchFamily="18" charset="0"/>
            </a:endParaRPr>
          </a:p>
          <a:p>
            <a:pPr marL="0" indent="0">
              <a:buNone/>
            </a:pPr>
            <a:r>
              <a:rPr lang="en-US" sz="3600" dirty="0" smtClean="0">
                <a:latin typeface="Rockwell" pitchFamily="18" charset="0"/>
              </a:rPr>
              <a:t>States </a:t>
            </a:r>
            <a:r>
              <a:rPr lang="en-US" sz="3600" dirty="0" smtClean="0">
                <a:solidFill>
                  <a:schemeClr val="accent6"/>
                </a:solidFill>
                <a:latin typeface="Rockwell" pitchFamily="18" charset="0"/>
              </a:rPr>
              <a:t>ideas</a:t>
            </a:r>
            <a:r>
              <a:rPr lang="en-US" sz="3600" dirty="0" smtClean="0">
                <a:latin typeface="Rockwell" pitchFamily="18" charset="0"/>
              </a:rPr>
              <a:t> from an original source</a:t>
            </a:r>
            <a:r>
              <a:rPr lang="en-US" sz="3600" dirty="0">
                <a:latin typeface="Rockwell" pitchFamily="18" charset="0"/>
              </a:rPr>
              <a:t> </a:t>
            </a:r>
            <a:r>
              <a:rPr lang="en-US" sz="3600" dirty="0" smtClean="0">
                <a:latin typeface="Rockwell" pitchFamily="18" charset="0"/>
              </a:rPr>
              <a:t>but </a:t>
            </a:r>
            <a:r>
              <a:rPr lang="en-US" sz="3600" i="1" dirty="0" smtClean="0">
                <a:solidFill>
                  <a:schemeClr val="accent6"/>
                </a:solidFill>
                <a:latin typeface="Rockwell" pitchFamily="18" charset="0"/>
              </a:rPr>
              <a:t>not</a:t>
            </a:r>
            <a:r>
              <a:rPr lang="en-US" sz="3600" dirty="0" smtClean="0">
                <a:solidFill>
                  <a:schemeClr val="accent6"/>
                </a:solidFill>
                <a:latin typeface="Rockwell" pitchFamily="18" charset="0"/>
              </a:rPr>
              <a:t> </a:t>
            </a:r>
            <a:r>
              <a:rPr lang="en-US" sz="3600" dirty="0" smtClean="0">
                <a:latin typeface="Rockwell" pitchFamily="18" charset="0"/>
              </a:rPr>
              <a:t>the author’s original words. </a:t>
            </a:r>
          </a:p>
          <a:p>
            <a:pPr marL="0" indent="0">
              <a:buNone/>
            </a:pPr>
            <a:endParaRPr lang="en-US" sz="2200" dirty="0">
              <a:latin typeface="Rockwell" pitchFamily="18" charset="0"/>
            </a:endParaRPr>
          </a:p>
        </p:txBody>
      </p:sp>
    </p:spTree>
    <p:extLst>
      <p:ext uri="{BB962C8B-B14F-4D97-AF65-F5344CB8AC3E}">
        <p14:creationId xmlns:p14="http://schemas.microsoft.com/office/powerpoint/2010/main" val="783646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1">
                    <a:lumMod val="60000"/>
                    <a:lumOff val="40000"/>
                  </a:schemeClr>
                </a:solidFill>
              </a:rPr>
              <a:t>Special Rules </a:t>
            </a:r>
            <a:r>
              <a:rPr lang="en-US" dirty="0">
                <a:solidFill>
                  <a:schemeClr val="accent1">
                    <a:lumMod val="60000"/>
                    <a:lumOff val="40000"/>
                  </a:schemeClr>
                </a:solidFill>
              </a:rPr>
              <a:t>for Incorporating a Paraphrase</a:t>
            </a:r>
          </a:p>
        </p:txBody>
      </p:sp>
      <p:sp>
        <p:nvSpPr>
          <p:cNvPr id="3" name="Content Placeholder 2"/>
          <p:cNvSpPr>
            <a:spLocks noGrp="1"/>
          </p:cNvSpPr>
          <p:nvPr>
            <p:ph idx="1"/>
          </p:nvPr>
        </p:nvSpPr>
        <p:spPr>
          <a:xfrm>
            <a:off x="533400" y="1981200"/>
            <a:ext cx="8229600" cy="4114799"/>
          </a:xfrm>
        </p:spPr>
        <p:txBody>
          <a:bodyPr>
            <a:normAutofit/>
          </a:bodyPr>
          <a:lstStyle/>
          <a:p>
            <a:r>
              <a:rPr lang="en-US" u="sng" dirty="0" smtClean="0">
                <a:solidFill>
                  <a:schemeClr val="accent6"/>
                </a:solidFill>
                <a:latin typeface="Rockwell" pitchFamily="18" charset="0"/>
              </a:rPr>
              <a:t>Do not</a:t>
            </a:r>
            <a:r>
              <a:rPr lang="en-US" dirty="0" smtClean="0">
                <a:solidFill>
                  <a:schemeClr val="accent6"/>
                </a:solidFill>
                <a:latin typeface="Rockwell" pitchFamily="18" charset="0"/>
              </a:rPr>
              <a:t> </a:t>
            </a:r>
            <a:r>
              <a:rPr lang="en-US" dirty="0" smtClean="0">
                <a:latin typeface="Rockwell" pitchFamily="18" charset="0"/>
              </a:rPr>
              <a:t>place </a:t>
            </a:r>
            <a:r>
              <a:rPr lang="en-US" dirty="0" smtClean="0">
                <a:solidFill>
                  <a:srgbClr val="F79646"/>
                </a:solidFill>
                <a:latin typeface="Rockwell" pitchFamily="18" charset="0"/>
              </a:rPr>
              <a:t>the paraphrase </a:t>
            </a:r>
            <a:r>
              <a:rPr lang="en-US" dirty="0" smtClean="0">
                <a:latin typeface="Rockwell" pitchFamily="18" charset="0"/>
              </a:rPr>
              <a:t>in </a:t>
            </a:r>
            <a:r>
              <a:rPr lang="en-US" dirty="0" smtClean="0">
                <a:solidFill>
                  <a:srgbClr val="F79646"/>
                </a:solidFill>
                <a:latin typeface="Rockwell" pitchFamily="18" charset="0"/>
              </a:rPr>
              <a:t>quotation marks</a:t>
            </a:r>
            <a:r>
              <a:rPr lang="en-US" dirty="0" smtClean="0">
                <a:latin typeface="Rockwell" pitchFamily="18" charset="0"/>
              </a:rPr>
              <a:t>.</a:t>
            </a:r>
          </a:p>
          <a:p>
            <a:r>
              <a:rPr lang="en-US" dirty="0" smtClean="0">
                <a:latin typeface="Rockwell" pitchFamily="18" charset="0"/>
              </a:rPr>
              <a:t>You may sometimes want to </a:t>
            </a:r>
            <a:r>
              <a:rPr lang="en-US" dirty="0" smtClean="0">
                <a:solidFill>
                  <a:srgbClr val="F79646"/>
                </a:solidFill>
                <a:latin typeface="Rockwell" pitchFamily="18" charset="0"/>
              </a:rPr>
              <a:t>keep a specific word or phrase </a:t>
            </a:r>
            <a:r>
              <a:rPr lang="en-US" dirty="0" smtClean="0">
                <a:latin typeface="Rockwell" pitchFamily="18" charset="0"/>
              </a:rPr>
              <a:t>of the author’s original language by placing it </a:t>
            </a:r>
            <a:r>
              <a:rPr lang="en-US" dirty="0" smtClean="0">
                <a:solidFill>
                  <a:srgbClr val="F79646"/>
                </a:solidFill>
                <a:latin typeface="Rockwell" pitchFamily="18" charset="0"/>
              </a:rPr>
              <a:t>in quotes </a:t>
            </a:r>
            <a:r>
              <a:rPr lang="en-US" dirty="0" smtClean="0">
                <a:latin typeface="Rockwell" pitchFamily="18" charset="0"/>
              </a:rPr>
              <a:t>within your paraphrase. </a:t>
            </a:r>
            <a:endParaRPr lang="en-US" dirty="0"/>
          </a:p>
          <a:p>
            <a:endParaRPr lang="en-US" dirty="0" smtClean="0">
              <a:latin typeface="Rockwell" pitchFamily="18" charset="0"/>
            </a:endParaRPr>
          </a:p>
          <a:p>
            <a:endParaRPr lang="en-US" dirty="0">
              <a:latin typeface="Rockwell" pitchFamily="18" charset="0"/>
            </a:endParaRPr>
          </a:p>
          <a:p>
            <a:endParaRPr lang="en-US" dirty="0"/>
          </a:p>
        </p:txBody>
      </p:sp>
    </p:spTree>
    <p:extLst>
      <p:ext uri="{BB962C8B-B14F-4D97-AF65-F5344CB8AC3E}">
        <p14:creationId xmlns:p14="http://schemas.microsoft.com/office/powerpoint/2010/main" val="167098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60000"/>
                    <a:lumOff val="40000"/>
                  </a:schemeClr>
                </a:solidFill>
              </a:rPr>
              <a:t>Guide to Constructing a </a:t>
            </a:r>
            <a:r>
              <a:rPr lang="en-US" dirty="0">
                <a:solidFill>
                  <a:schemeClr val="accent1">
                    <a:lumMod val="60000"/>
                    <a:lumOff val="40000"/>
                  </a:schemeClr>
                </a:solidFill>
              </a:rPr>
              <a:t>G</a:t>
            </a:r>
            <a:r>
              <a:rPr lang="en-US" dirty="0" smtClean="0">
                <a:solidFill>
                  <a:schemeClr val="accent1">
                    <a:lumMod val="60000"/>
                    <a:lumOff val="40000"/>
                  </a:schemeClr>
                </a:solidFill>
              </a:rPr>
              <a:t>ood Paraphrase</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lnSpcReduction="10000"/>
          </a:bodyPr>
          <a:lstStyle/>
          <a:p>
            <a:r>
              <a:rPr lang="en-US" dirty="0" smtClean="0"/>
              <a:t>Keep the </a:t>
            </a:r>
            <a:r>
              <a:rPr lang="en-US" dirty="0" smtClean="0">
                <a:solidFill>
                  <a:schemeClr val="accent6"/>
                </a:solidFill>
              </a:rPr>
              <a:t>author’s main ideas</a:t>
            </a:r>
            <a:r>
              <a:rPr lang="en-US" dirty="0" smtClean="0">
                <a:solidFill>
                  <a:srgbClr val="F79646"/>
                </a:solidFill>
              </a:rPr>
              <a:t>;</a:t>
            </a:r>
            <a:r>
              <a:rPr lang="en-US" dirty="0" smtClean="0"/>
              <a:t> don’t stray from the main point.</a:t>
            </a:r>
          </a:p>
          <a:p>
            <a:r>
              <a:rPr lang="en-US" dirty="0" smtClean="0"/>
              <a:t>Use </a:t>
            </a:r>
            <a:r>
              <a:rPr lang="en-US" dirty="0" smtClean="0">
                <a:solidFill>
                  <a:schemeClr val="accent6"/>
                </a:solidFill>
              </a:rPr>
              <a:t>your own words</a:t>
            </a:r>
            <a:r>
              <a:rPr lang="en-US" dirty="0" smtClean="0">
                <a:solidFill>
                  <a:srgbClr val="F79646"/>
                </a:solidFill>
              </a:rPr>
              <a:t>. </a:t>
            </a:r>
          </a:p>
          <a:p>
            <a:r>
              <a:rPr lang="en-US" dirty="0" smtClean="0"/>
              <a:t>Use </a:t>
            </a:r>
            <a:r>
              <a:rPr lang="en-US" dirty="0" smtClean="0">
                <a:solidFill>
                  <a:schemeClr val="accent6"/>
                </a:solidFill>
              </a:rPr>
              <a:t>your own sentence structure</a:t>
            </a:r>
            <a:r>
              <a:rPr lang="en-US" dirty="0" smtClean="0">
                <a:solidFill>
                  <a:srgbClr val="F79646"/>
                </a:solidFill>
              </a:rPr>
              <a:t>.</a:t>
            </a:r>
          </a:p>
          <a:p>
            <a:r>
              <a:rPr lang="en-US" dirty="0" smtClean="0"/>
              <a:t>Include </a:t>
            </a:r>
            <a:r>
              <a:rPr lang="en-US" dirty="0" smtClean="0">
                <a:solidFill>
                  <a:schemeClr val="accent6"/>
                </a:solidFill>
              </a:rPr>
              <a:t>especially memorable language </a:t>
            </a:r>
            <a:r>
              <a:rPr lang="en-US" dirty="0" smtClean="0"/>
              <a:t>in quotation marks</a:t>
            </a:r>
          </a:p>
          <a:p>
            <a:r>
              <a:rPr lang="en-US" dirty="0" smtClean="0"/>
              <a:t>Keep</a:t>
            </a:r>
            <a:r>
              <a:rPr lang="en-US" dirty="0" smtClean="0">
                <a:solidFill>
                  <a:schemeClr val="accent6"/>
                </a:solidFill>
              </a:rPr>
              <a:t> </a:t>
            </a:r>
            <a:r>
              <a:rPr lang="en-US" dirty="0" smtClean="0"/>
              <a:t>your comments, notes, and explanations </a:t>
            </a:r>
            <a:r>
              <a:rPr lang="en-US" dirty="0" smtClean="0">
                <a:solidFill>
                  <a:schemeClr val="accent6"/>
                </a:solidFill>
              </a:rPr>
              <a:t>separate.</a:t>
            </a:r>
          </a:p>
        </p:txBody>
      </p:sp>
    </p:spTree>
    <p:extLst>
      <p:ext uri="{BB962C8B-B14F-4D97-AF65-F5344CB8AC3E}">
        <p14:creationId xmlns:p14="http://schemas.microsoft.com/office/powerpoint/2010/main" val="399678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5B3D7"/>
                </a:solidFill>
              </a:rPr>
              <a:t>Example of a Good Paraphrase</a:t>
            </a:r>
            <a:endParaRPr lang="en-US" dirty="0">
              <a:solidFill>
                <a:srgbClr val="95B3D7"/>
              </a:solidFill>
            </a:endParaRPr>
          </a:p>
        </p:txBody>
      </p:sp>
      <p:sp>
        <p:nvSpPr>
          <p:cNvPr id="3" name="Content Placeholder 2"/>
          <p:cNvSpPr>
            <a:spLocks noGrp="1"/>
          </p:cNvSpPr>
          <p:nvPr>
            <p:ph idx="1"/>
          </p:nvPr>
        </p:nvSpPr>
        <p:spPr/>
        <p:txBody>
          <a:bodyPr>
            <a:normAutofit fontScale="92500" lnSpcReduction="20000"/>
          </a:bodyPr>
          <a:lstStyle/>
          <a:p>
            <a:pPr marL="0" lvl="1" indent="0">
              <a:buNone/>
            </a:pPr>
            <a:r>
              <a:rPr lang="en-US" dirty="0" smtClean="0">
                <a:solidFill>
                  <a:schemeClr val="accent6"/>
                </a:solidFill>
              </a:rPr>
              <a:t>Original Passage</a:t>
            </a:r>
            <a:r>
              <a:rPr lang="en-US" dirty="0" smtClean="0"/>
              <a:t>: In </a:t>
            </a:r>
            <a:r>
              <a:rPr lang="en-US" dirty="0"/>
              <a:t>a society that is as diverse in linguistic, cultural, and national origins as the USA, it is inevitable that language would eventually become a source of conflict in </a:t>
            </a:r>
            <a:r>
              <a:rPr lang="en-US" dirty="0" smtClean="0"/>
              <a:t>education.</a:t>
            </a:r>
          </a:p>
          <a:p>
            <a:pPr marL="0" indent="0">
              <a:buNone/>
            </a:pPr>
            <a:r>
              <a:rPr lang="en-US" sz="3000" dirty="0" smtClean="0">
                <a:solidFill>
                  <a:srgbClr val="F79646"/>
                </a:solidFill>
              </a:rPr>
              <a:t>Paraphrase</a:t>
            </a:r>
            <a:r>
              <a:rPr lang="en-US" sz="3000" dirty="0" smtClean="0"/>
              <a:t>: </a:t>
            </a:r>
            <a:r>
              <a:rPr lang="en-US" sz="3000" dirty="0"/>
              <a:t>Language within education is a contentious subject because of the level of diversity within the United States (Fillmore, 2004, </a:t>
            </a:r>
            <a:r>
              <a:rPr lang="en-US" sz="3000" dirty="0" smtClean="0"/>
              <a:t>p</a:t>
            </a:r>
            <a:r>
              <a:rPr lang="en-US" sz="3000" dirty="0"/>
              <a:t>. 340). </a:t>
            </a:r>
            <a:endParaRPr lang="en-US" sz="3000" dirty="0" smtClean="0"/>
          </a:p>
          <a:p>
            <a:pPr marL="0" indent="0">
              <a:buNone/>
            </a:pPr>
            <a:r>
              <a:rPr lang="en-US" sz="3000" dirty="0" smtClean="0">
                <a:solidFill>
                  <a:srgbClr val="F79646"/>
                </a:solidFill>
              </a:rPr>
              <a:t>Paraphrase</a:t>
            </a:r>
            <a:r>
              <a:rPr lang="en-US" sz="3000" dirty="0"/>
              <a:t>: Language within education is a contentious subject because of the level of diversity within the United States (Fillmore 340). </a:t>
            </a:r>
          </a:p>
          <a:p>
            <a:pPr marL="0" indent="0">
              <a:buNone/>
            </a:pPr>
            <a:endParaRPr lang="en-US" sz="3000" dirty="0" smtClean="0"/>
          </a:p>
          <a:p>
            <a:pPr marL="0" indent="0">
              <a:buNone/>
            </a:pPr>
            <a:endParaRPr lang="en-US" dirty="0"/>
          </a:p>
        </p:txBody>
      </p:sp>
    </p:spTree>
    <p:extLst>
      <p:ext uri="{BB962C8B-B14F-4D97-AF65-F5344CB8AC3E}">
        <p14:creationId xmlns:p14="http://schemas.microsoft.com/office/powerpoint/2010/main" val="309182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125113" cy="924475"/>
          </a:xfrm>
        </p:spPr>
        <p:txBody>
          <a:bodyPr/>
          <a:lstStyle/>
          <a:p>
            <a:r>
              <a:rPr lang="en-US" sz="4000" dirty="0" smtClean="0">
                <a:latin typeface="Rockwell" pitchFamily="18" charset="0"/>
              </a:rPr>
              <a:t>What is Plagiarism?</a:t>
            </a:r>
            <a:endParaRPr lang="en-US" sz="4000" dirty="0">
              <a:latin typeface="Rockwell" pitchFamily="18" charset="0"/>
            </a:endParaRPr>
          </a:p>
        </p:txBody>
      </p:sp>
      <p:sp>
        <p:nvSpPr>
          <p:cNvPr id="3" name="Content Placeholder 2"/>
          <p:cNvSpPr>
            <a:spLocks noGrp="1"/>
          </p:cNvSpPr>
          <p:nvPr>
            <p:ph idx="1"/>
          </p:nvPr>
        </p:nvSpPr>
        <p:spPr/>
        <p:txBody>
          <a:bodyPr>
            <a:normAutofit/>
          </a:bodyPr>
          <a:lstStyle/>
          <a:p>
            <a:pPr marL="0" lvl="2" indent="0">
              <a:buNone/>
            </a:pPr>
            <a:endParaRPr lang="en-US" sz="2600" dirty="0" smtClean="0">
              <a:latin typeface="Rockwell" pitchFamily="18" charset="0"/>
            </a:endParaRPr>
          </a:p>
          <a:p>
            <a:pPr marL="0" lvl="2" indent="0">
              <a:buNone/>
            </a:pPr>
            <a:r>
              <a:rPr lang="en-US" sz="2600" dirty="0" smtClean="0">
                <a:latin typeface="Rockwell" pitchFamily="18" charset="0"/>
              </a:rPr>
              <a:t>“The </a:t>
            </a:r>
            <a:r>
              <a:rPr lang="en-US" sz="3000" dirty="0" smtClean="0">
                <a:solidFill>
                  <a:schemeClr val="accent6"/>
                </a:solidFill>
                <a:latin typeface="Rockwell" pitchFamily="18" charset="0"/>
              </a:rPr>
              <a:t>direct copying </a:t>
            </a:r>
            <a:r>
              <a:rPr lang="en-US" sz="2600" dirty="0">
                <a:latin typeface="Rockwell" pitchFamily="18" charset="0"/>
              </a:rPr>
              <a:t>of any source, such as written and verbal </a:t>
            </a:r>
            <a:r>
              <a:rPr lang="en-US" sz="2600" dirty="0" smtClean="0">
                <a:latin typeface="Rockwell" pitchFamily="18" charset="0"/>
              </a:rPr>
              <a:t>material…whether </a:t>
            </a:r>
            <a:r>
              <a:rPr lang="en-US" sz="3000" dirty="0">
                <a:solidFill>
                  <a:srgbClr val="F79646"/>
                </a:solidFill>
                <a:latin typeface="Rockwell" pitchFamily="18" charset="0"/>
              </a:rPr>
              <a:t>published or unpublished</a:t>
            </a:r>
            <a:r>
              <a:rPr lang="en-US" sz="2600" dirty="0">
                <a:latin typeface="Rockwell" pitchFamily="18" charset="0"/>
              </a:rPr>
              <a:t>, in whole or part, </a:t>
            </a:r>
            <a:r>
              <a:rPr lang="en-US" sz="3000" dirty="0">
                <a:solidFill>
                  <a:srgbClr val="F79646"/>
                </a:solidFill>
                <a:latin typeface="Rockwell" pitchFamily="18" charset="0"/>
              </a:rPr>
              <a:t>without proper acknowledgement</a:t>
            </a:r>
            <a:r>
              <a:rPr lang="en-US" sz="2600" dirty="0">
                <a:latin typeface="Rockwell" pitchFamily="18" charset="0"/>
              </a:rPr>
              <a:t> that it is someone </a:t>
            </a:r>
            <a:r>
              <a:rPr lang="en-US" sz="2600" dirty="0" smtClean="0">
                <a:latin typeface="Rockwell" pitchFamily="18" charset="0"/>
              </a:rPr>
              <a:t>else's” </a:t>
            </a:r>
            <a:r>
              <a:rPr lang="en-US" sz="2600" dirty="0">
                <a:latin typeface="Rockwell" pitchFamily="18" charset="0"/>
              </a:rPr>
              <a:t>(DePaul University Office of Academic </a:t>
            </a:r>
            <a:r>
              <a:rPr lang="en-US" sz="2600" dirty="0" smtClean="0">
                <a:latin typeface="Rockwell" pitchFamily="18" charset="0"/>
              </a:rPr>
              <a:t>Affairs, 2012, p. </a:t>
            </a:r>
            <a:r>
              <a:rPr lang="en-US" sz="2600" dirty="0">
                <a:latin typeface="Rockwell" pitchFamily="18" charset="0"/>
              </a:rPr>
              <a:t>2</a:t>
            </a:r>
            <a:r>
              <a:rPr lang="en-US" sz="2600" dirty="0" smtClean="0">
                <a:latin typeface="Rockwell" pitchFamily="18" charset="0"/>
              </a:rPr>
              <a:t>).</a:t>
            </a:r>
            <a:endParaRPr lang="en-US" sz="2600" dirty="0"/>
          </a:p>
        </p:txBody>
      </p:sp>
    </p:spTree>
    <p:extLst>
      <p:ext uri="{BB962C8B-B14F-4D97-AF65-F5344CB8AC3E}">
        <p14:creationId xmlns:p14="http://schemas.microsoft.com/office/powerpoint/2010/main" val="15137961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2438400"/>
            <a:ext cx="7772400" cy="1362075"/>
          </a:xfrm>
        </p:spPr>
        <p:txBody>
          <a:bodyPr>
            <a:normAutofit fontScale="90000"/>
          </a:bodyPr>
          <a:lstStyle/>
          <a:p>
            <a:pPr algn="ctr"/>
            <a:r>
              <a:rPr lang="en-US" dirty="0" smtClean="0">
                <a:solidFill>
                  <a:schemeClr val="accent1">
                    <a:lumMod val="60000"/>
                    <a:lumOff val="40000"/>
                  </a:schemeClr>
                </a:solidFill>
              </a:rPr>
              <a:t>Practicing  Paraphrasing</a:t>
            </a:r>
            <a:br>
              <a:rPr lang="en-US" dirty="0" smtClean="0">
                <a:solidFill>
                  <a:schemeClr val="accent1">
                    <a:lumMod val="60000"/>
                    <a:lumOff val="40000"/>
                  </a:schemeClr>
                </a:solidFill>
              </a:rPr>
            </a:br>
            <a:r>
              <a:rPr lang="en-US" dirty="0" err="1" smtClean="0"/>
              <a:t>ActivITY</a:t>
            </a:r>
            <a:r>
              <a:rPr lang="en-US" dirty="0" smtClean="0"/>
              <a:t> </a:t>
            </a:r>
            <a:r>
              <a:rPr lang="en-US" dirty="0" smtClean="0"/>
              <a:t>2</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17277275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772400" cy="1362075"/>
          </a:xfrm>
        </p:spPr>
        <p:txBody>
          <a:bodyPr>
            <a:normAutofit fontScale="90000"/>
          </a:bodyPr>
          <a:lstStyle/>
          <a:p>
            <a:pPr algn="ctr"/>
            <a:r>
              <a:rPr lang="en-US" dirty="0" smtClean="0">
                <a:solidFill>
                  <a:schemeClr val="accent1">
                    <a:lumMod val="60000"/>
                    <a:lumOff val="40000"/>
                  </a:schemeClr>
                </a:solidFill>
              </a:rPr>
              <a:t>Part II: </a:t>
            </a:r>
            <a:br>
              <a:rPr lang="en-US" dirty="0" smtClean="0">
                <a:solidFill>
                  <a:schemeClr val="accent1">
                    <a:lumMod val="60000"/>
                    <a:lumOff val="40000"/>
                  </a:schemeClr>
                </a:solidFill>
              </a:rPr>
            </a:br>
            <a:r>
              <a:rPr lang="en-US" dirty="0" smtClean="0">
                <a:solidFill>
                  <a:schemeClr val="accent1">
                    <a:lumMod val="60000"/>
                    <a:lumOff val="40000"/>
                  </a:schemeClr>
                </a:solidFill>
              </a:rPr>
              <a:t>Bibliographic Citations at the end of your text</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32664811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1600200" cy="4754562"/>
          </a:xfrm>
        </p:spPr>
        <p:txBody>
          <a:bodyPr>
            <a:normAutofit/>
          </a:bodyPr>
          <a:lstStyle/>
          <a:p>
            <a:r>
              <a:rPr lang="en-US" sz="6600" dirty="0" smtClean="0">
                <a:solidFill>
                  <a:schemeClr val="accent1">
                    <a:lumMod val="60000"/>
                    <a:lumOff val="40000"/>
                  </a:schemeClr>
                </a:solidFill>
              </a:rPr>
              <a:t>A</a:t>
            </a:r>
            <a:br>
              <a:rPr lang="en-US" sz="6600" dirty="0" smtClean="0">
                <a:solidFill>
                  <a:schemeClr val="accent1">
                    <a:lumMod val="60000"/>
                    <a:lumOff val="40000"/>
                  </a:schemeClr>
                </a:solidFill>
              </a:rPr>
            </a:br>
            <a:r>
              <a:rPr lang="en-US" sz="6600" dirty="0" smtClean="0">
                <a:solidFill>
                  <a:schemeClr val="accent1">
                    <a:lumMod val="60000"/>
                    <a:lumOff val="40000"/>
                  </a:schemeClr>
                </a:solidFill>
              </a:rPr>
              <a:t>P</a:t>
            </a:r>
            <a:br>
              <a:rPr lang="en-US" sz="6600" dirty="0" smtClean="0">
                <a:solidFill>
                  <a:schemeClr val="accent1">
                    <a:lumMod val="60000"/>
                    <a:lumOff val="40000"/>
                  </a:schemeClr>
                </a:solidFill>
              </a:rPr>
            </a:br>
            <a:r>
              <a:rPr lang="en-US" sz="6600" dirty="0" smtClean="0">
                <a:solidFill>
                  <a:schemeClr val="accent1">
                    <a:lumMod val="60000"/>
                    <a:lumOff val="40000"/>
                  </a:schemeClr>
                </a:solidFill>
              </a:rPr>
              <a:t>A</a:t>
            </a:r>
            <a:endParaRPr lang="en-US" sz="6600" dirty="0">
              <a:solidFill>
                <a:schemeClr val="accent1">
                  <a:lumMod val="60000"/>
                  <a:lumOff val="40000"/>
                </a:schemeClr>
              </a:solidFill>
            </a:endParaRPr>
          </a:p>
        </p:txBody>
      </p:sp>
      <p:pic>
        <p:nvPicPr>
          <p:cNvPr id="2050" name="Picture 2" descr="http://ebooks.bfwpub.com/smhandbook7e/figures/17_UN3951_big.gif"/>
          <p:cNvPicPr>
            <a:picLocks noChangeAspect="1" noChangeArrowheads="1"/>
          </p:cNvPicPr>
          <p:nvPr/>
        </p:nvPicPr>
        <p:blipFill rotWithShape="1">
          <a:blip r:embed="rId2">
            <a:extLst>
              <a:ext uri="{28A0092B-C50C-407E-A947-70E740481C1C}">
                <a14:useLocalDpi xmlns:a14="http://schemas.microsoft.com/office/drawing/2010/main" val="0"/>
              </a:ext>
            </a:extLst>
          </a:blip>
          <a:srcRect l="1341" t="1104" r="7281" b="1793"/>
          <a:stretch/>
        </p:blipFill>
        <p:spPr bwMode="auto">
          <a:xfrm>
            <a:off x="1971674" y="76201"/>
            <a:ext cx="4543425" cy="6705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67449" y="585789"/>
            <a:ext cx="228600" cy="2843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4953000"/>
            <a:ext cx="1447800" cy="1754327"/>
          </a:xfrm>
          <a:prstGeom prst="rect">
            <a:avLst/>
          </a:prstGeom>
        </p:spPr>
        <p:txBody>
          <a:bodyPr wrap="square">
            <a:spAutoFit/>
          </a:bodyPr>
          <a:lstStyle/>
          <a:p>
            <a:r>
              <a:rPr lang="en-US" dirty="0"/>
              <a:t>Image from: http://</a:t>
            </a:r>
            <a:r>
              <a:rPr lang="en-US" dirty="0" err="1"/>
              <a:t>ebooks.bfwpub.com</a:t>
            </a:r>
            <a:r>
              <a:rPr lang="en-US" dirty="0"/>
              <a:t>/smhandbook7e.php</a:t>
            </a:r>
          </a:p>
        </p:txBody>
      </p:sp>
    </p:spTree>
    <p:extLst>
      <p:ext uri="{BB962C8B-B14F-4D97-AF65-F5344CB8AC3E}">
        <p14:creationId xmlns:p14="http://schemas.microsoft.com/office/powerpoint/2010/main" val="27972015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1676400" cy="4678362"/>
          </a:xfrm>
        </p:spPr>
        <p:txBody>
          <a:bodyPr>
            <a:normAutofit/>
          </a:bodyPr>
          <a:lstStyle/>
          <a:p>
            <a:r>
              <a:rPr lang="en-US" sz="6600" dirty="0" smtClean="0">
                <a:solidFill>
                  <a:schemeClr val="accent1">
                    <a:lumMod val="60000"/>
                    <a:lumOff val="40000"/>
                  </a:schemeClr>
                </a:solidFill>
              </a:rPr>
              <a:t>M</a:t>
            </a:r>
            <a:br>
              <a:rPr lang="en-US" sz="6600" dirty="0" smtClean="0">
                <a:solidFill>
                  <a:schemeClr val="accent1">
                    <a:lumMod val="60000"/>
                    <a:lumOff val="40000"/>
                  </a:schemeClr>
                </a:solidFill>
              </a:rPr>
            </a:br>
            <a:r>
              <a:rPr lang="en-US" sz="6600" dirty="0" smtClean="0">
                <a:solidFill>
                  <a:schemeClr val="accent1">
                    <a:lumMod val="60000"/>
                    <a:lumOff val="40000"/>
                  </a:schemeClr>
                </a:solidFill>
              </a:rPr>
              <a:t>L</a:t>
            </a:r>
            <a:br>
              <a:rPr lang="en-US" sz="6600" dirty="0" smtClean="0">
                <a:solidFill>
                  <a:schemeClr val="accent1">
                    <a:lumMod val="60000"/>
                    <a:lumOff val="40000"/>
                  </a:schemeClr>
                </a:solidFill>
              </a:rPr>
            </a:br>
            <a:r>
              <a:rPr lang="en-US" sz="6600" dirty="0" smtClean="0">
                <a:solidFill>
                  <a:schemeClr val="accent1">
                    <a:lumMod val="60000"/>
                    <a:lumOff val="40000"/>
                  </a:schemeClr>
                </a:solidFill>
              </a:rPr>
              <a:t>A</a:t>
            </a:r>
            <a:endParaRPr lang="en-US" sz="6600" dirty="0">
              <a:solidFill>
                <a:schemeClr val="accent1">
                  <a:lumMod val="60000"/>
                  <a:lumOff val="40000"/>
                </a:schemeClr>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68" t="1241" r="17301" b="3173"/>
          <a:stretch/>
        </p:blipFill>
        <p:spPr bwMode="auto">
          <a:xfrm>
            <a:off x="1971675" y="85725"/>
            <a:ext cx="4400550" cy="660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0" y="152400"/>
            <a:ext cx="257175" cy="586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4953000"/>
            <a:ext cx="1447800" cy="1754327"/>
          </a:xfrm>
          <a:prstGeom prst="rect">
            <a:avLst/>
          </a:prstGeom>
        </p:spPr>
        <p:txBody>
          <a:bodyPr wrap="square">
            <a:spAutoFit/>
          </a:bodyPr>
          <a:lstStyle/>
          <a:p>
            <a:r>
              <a:rPr lang="en-US" dirty="0"/>
              <a:t>Image from: http://</a:t>
            </a:r>
            <a:r>
              <a:rPr lang="en-US" dirty="0" err="1"/>
              <a:t>ebooks.bfwpub.com</a:t>
            </a:r>
            <a:r>
              <a:rPr lang="en-US" dirty="0"/>
              <a:t>/smhandbook7e.php</a:t>
            </a:r>
          </a:p>
        </p:txBody>
      </p:sp>
    </p:spTree>
    <p:extLst>
      <p:ext uri="{BB962C8B-B14F-4D97-AF65-F5344CB8AC3E}">
        <p14:creationId xmlns:p14="http://schemas.microsoft.com/office/powerpoint/2010/main" val="26427207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Helpful Handout</a:t>
            </a:r>
            <a:endParaRPr lang="en-US" dirty="0"/>
          </a:p>
        </p:txBody>
      </p:sp>
      <p:sp>
        <p:nvSpPr>
          <p:cNvPr id="5" name="Text Placeholder 4"/>
          <p:cNvSpPr>
            <a:spLocks noGrp="1"/>
          </p:cNvSpPr>
          <p:nvPr>
            <p:ph type="body" idx="1"/>
          </p:nvPr>
        </p:nvSpPr>
        <p:spPr/>
        <p:txBody>
          <a:bodyPr/>
          <a:lstStyle/>
          <a:p>
            <a:r>
              <a:rPr lang="en-US" dirty="0" smtClean="0"/>
              <a:t>Applying This Workshop to Your Own Work</a:t>
            </a:r>
            <a:endParaRPr lang="en-US" dirty="0"/>
          </a:p>
        </p:txBody>
      </p:sp>
    </p:spTree>
    <p:extLst>
      <p:ext uri="{BB962C8B-B14F-4D97-AF65-F5344CB8AC3E}">
        <p14:creationId xmlns:p14="http://schemas.microsoft.com/office/powerpoint/2010/main" val="30775239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848600" cy="924475"/>
          </a:xfrm>
        </p:spPr>
        <p:txBody>
          <a:bodyPr>
            <a:normAutofit/>
          </a:bodyPr>
          <a:lstStyle/>
          <a:p>
            <a:r>
              <a:rPr lang="en-US" dirty="0" smtClean="0">
                <a:solidFill>
                  <a:schemeClr val="accent1">
                    <a:lumMod val="60000"/>
                    <a:lumOff val="40000"/>
                  </a:schemeClr>
                </a:solidFill>
              </a:rPr>
              <a:t>Remember that…</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a:bodyPr>
          <a:lstStyle/>
          <a:p>
            <a:endParaRPr lang="en-US" sz="2600" dirty="0" smtClean="0">
              <a:latin typeface="Rockwell" pitchFamily="18" charset="0"/>
            </a:endParaRPr>
          </a:p>
          <a:p>
            <a:endParaRPr lang="en-US" sz="2600" dirty="0">
              <a:latin typeface="Rockwell" pitchFamily="18" charset="0"/>
            </a:endParaRPr>
          </a:p>
          <a:p>
            <a:endParaRPr lang="en-US" sz="2600" dirty="0" smtClean="0">
              <a:latin typeface="Rockwell" pitchFamily="18" charset="0"/>
            </a:endParaRPr>
          </a:p>
          <a:p>
            <a:r>
              <a:rPr lang="en-US" sz="2600" dirty="0" smtClean="0">
                <a:latin typeface="Rockwell" pitchFamily="18" charset="0"/>
              </a:rPr>
              <a:t>It is always </a:t>
            </a:r>
            <a:r>
              <a:rPr lang="en-US" sz="3000" dirty="0" smtClean="0">
                <a:solidFill>
                  <a:schemeClr val="accent6"/>
                </a:solidFill>
                <a:latin typeface="Rockwell" pitchFamily="18" charset="0"/>
              </a:rPr>
              <a:t>your responsibility </a:t>
            </a:r>
            <a:r>
              <a:rPr lang="en-US" sz="2600" dirty="0" smtClean="0">
                <a:latin typeface="Rockwell" pitchFamily="18" charset="0"/>
              </a:rPr>
              <a:t>to find out t</a:t>
            </a:r>
            <a:r>
              <a:rPr lang="en-US" sz="2400" dirty="0" smtClean="0">
                <a:latin typeface="Rockwell" pitchFamily="18" charset="0"/>
              </a:rPr>
              <a:t>he citation style used for the class and learn its rules. </a:t>
            </a:r>
            <a:r>
              <a:rPr lang="en-US" sz="2600" dirty="0" smtClean="0">
                <a:latin typeface="Rockwell" pitchFamily="18" charset="0"/>
              </a:rPr>
              <a:t>Your professor may not directly address this!</a:t>
            </a:r>
            <a:endParaRPr lang="en-US" sz="2600" dirty="0">
              <a:latin typeface="Rockwell" pitchFamily="18" charset="0"/>
            </a:endParaRPr>
          </a:p>
        </p:txBody>
      </p:sp>
    </p:spTree>
    <p:extLst>
      <p:ext uri="{BB962C8B-B14F-4D97-AF65-F5344CB8AC3E}">
        <p14:creationId xmlns:p14="http://schemas.microsoft.com/office/powerpoint/2010/main" val="42111472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60000"/>
                    <a:lumOff val="40000"/>
                  </a:schemeClr>
                </a:solidFill>
              </a:rPr>
              <a:t>Get Help If…</a:t>
            </a:r>
          </a:p>
        </p:txBody>
      </p:sp>
      <p:sp>
        <p:nvSpPr>
          <p:cNvPr id="3" name="Content Placeholder 2"/>
          <p:cNvSpPr>
            <a:spLocks noGrp="1"/>
          </p:cNvSpPr>
          <p:nvPr>
            <p:ph idx="1"/>
          </p:nvPr>
        </p:nvSpPr>
        <p:spPr/>
        <p:txBody>
          <a:bodyPr/>
          <a:lstStyle/>
          <a:p>
            <a:endParaRPr lang="en-US" dirty="0" smtClean="0"/>
          </a:p>
          <a:p>
            <a:endParaRPr lang="en-US" dirty="0"/>
          </a:p>
          <a:p>
            <a:r>
              <a:rPr lang="en-US" dirty="0" smtClean="0"/>
              <a:t>You have any questions or any doubts about how to cite a source! </a:t>
            </a:r>
          </a:p>
        </p:txBody>
      </p:sp>
    </p:spTree>
    <p:extLst>
      <p:ext uri="{BB962C8B-B14F-4D97-AF65-F5344CB8AC3E}">
        <p14:creationId xmlns:p14="http://schemas.microsoft.com/office/powerpoint/2010/main" val="37630220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01000" cy="924475"/>
          </a:xfrm>
        </p:spPr>
        <p:txBody>
          <a:bodyPr>
            <a:normAutofit/>
          </a:bodyPr>
          <a:lstStyle/>
          <a:p>
            <a:r>
              <a:rPr lang="en-US" dirty="0">
                <a:solidFill>
                  <a:schemeClr val="accent1">
                    <a:lumMod val="60000"/>
                    <a:lumOff val="40000"/>
                  </a:schemeClr>
                </a:solidFill>
              </a:rPr>
              <a:t>Where to Find Help</a:t>
            </a:r>
          </a:p>
        </p:txBody>
      </p:sp>
      <p:sp>
        <p:nvSpPr>
          <p:cNvPr id="3" name="Content Placeholder 2"/>
          <p:cNvSpPr>
            <a:spLocks noGrp="1"/>
          </p:cNvSpPr>
          <p:nvPr>
            <p:ph idx="1"/>
          </p:nvPr>
        </p:nvSpPr>
        <p:spPr/>
        <p:txBody>
          <a:bodyPr>
            <a:normAutofit/>
          </a:bodyPr>
          <a:lstStyle/>
          <a:p>
            <a:pPr marL="914400" indent="-457200"/>
            <a:endParaRPr lang="en-US" sz="2400" dirty="0" smtClean="0">
              <a:latin typeface="Rockwell" pitchFamily="18" charset="0"/>
            </a:endParaRPr>
          </a:p>
          <a:p>
            <a:pPr marL="914400" indent="-457200"/>
            <a:r>
              <a:rPr lang="en-US" sz="2400" dirty="0" smtClean="0">
                <a:latin typeface="Rockwell" pitchFamily="18" charset="0"/>
              </a:rPr>
              <a:t>This Workshop’s </a:t>
            </a:r>
            <a:r>
              <a:rPr lang="en-US" sz="2400" dirty="0" smtClean="0">
                <a:solidFill>
                  <a:schemeClr val="accent6"/>
                </a:solidFill>
                <a:latin typeface="Rockwell" pitchFamily="18" charset="0"/>
              </a:rPr>
              <a:t>handout</a:t>
            </a:r>
            <a:r>
              <a:rPr lang="en-US" sz="2400" dirty="0" smtClean="0">
                <a:solidFill>
                  <a:srgbClr val="F79646"/>
                </a:solidFill>
                <a:latin typeface="Rockwell" pitchFamily="18" charset="0"/>
              </a:rPr>
              <a:t>!</a:t>
            </a:r>
          </a:p>
          <a:p>
            <a:pPr marL="914400" indent="-457200"/>
            <a:r>
              <a:rPr lang="en-US" sz="2400" dirty="0" smtClean="0">
                <a:latin typeface="Rockwell" pitchFamily="18" charset="0"/>
              </a:rPr>
              <a:t>Ask </a:t>
            </a:r>
            <a:r>
              <a:rPr lang="en-US" sz="2400" dirty="0">
                <a:latin typeface="Rockwell" pitchFamily="18" charset="0"/>
              </a:rPr>
              <a:t>your </a:t>
            </a:r>
            <a:r>
              <a:rPr lang="en-US" sz="2400" dirty="0" smtClean="0">
                <a:solidFill>
                  <a:schemeClr val="accent6"/>
                </a:solidFill>
                <a:latin typeface="Rockwell" pitchFamily="18" charset="0"/>
              </a:rPr>
              <a:t>instructor</a:t>
            </a:r>
            <a:r>
              <a:rPr lang="en-US" sz="2400" dirty="0" smtClean="0">
                <a:latin typeface="Rockwell" pitchFamily="18" charset="0"/>
              </a:rPr>
              <a:t> </a:t>
            </a:r>
          </a:p>
          <a:p>
            <a:pPr lvl="1">
              <a:buFont typeface="Arial" pitchFamily="34" charset="0"/>
              <a:buChar char="•"/>
            </a:pPr>
            <a:r>
              <a:rPr lang="en-US" sz="2400" dirty="0" smtClean="0">
                <a:latin typeface="Rockwell" pitchFamily="18" charset="0"/>
              </a:rPr>
              <a:t>  Come </a:t>
            </a:r>
            <a:r>
              <a:rPr lang="en-US" sz="2400" dirty="0">
                <a:latin typeface="Rockwell" pitchFamily="18" charset="0"/>
              </a:rPr>
              <a:t>to the </a:t>
            </a:r>
            <a:r>
              <a:rPr lang="en-US" sz="2400" dirty="0">
                <a:solidFill>
                  <a:schemeClr val="accent6"/>
                </a:solidFill>
                <a:latin typeface="Rockwell" pitchFamily="18" charset="0"/>
              </a:rPr>
              <a:t>Writing </a:t>
            </a:r>
            <a:r>
              <a:rPr lang="en-US" sz="2400" dirty="0" smtClean="0">
                <a:solidFill>
                  <a:schemeClr val="accent6"/>
                </a:solidFill>
                <a:latin typeface="Rockwell" pitchFamily="18" charset="0"/>
              </a:rPr>
              <a:t>Center</a:t>
            </a:r>
            <a:endParaRPr lang="en-US" sz="2400" dirty="0" smtClean="0">
              <a:latin typeface="Rockwell" pitchFamily="18" charset="0"/>
            </a:endParaRPr>
          </a:p>
          <a:p>
            <a:pPr lvl="1">
              <a:buFont typeface="Arial" pitchFamily="34" charset="0"/>
              <a:buChar char="•"/>
            </a:pPr>
            <a:r>
              <a:rPr lang="en-US" sz="2400" dirty="0" smtClean="0">
                <a:latin typeface="Rockwell" pitchFamily="18" charset="0"/>
              </a:rPr>
              <a:t>  Visit the </a:t>
            </a:r>
            <a:r>
              <a:rPr lang="en-US" sz="2400" dirty="0" smtClean="0">
                <a:solidFill>
                  <a:schemeClr val="accent6"/>
                </a:solidFill>
                <a:latin typeface="Rockwell" pitchFamily="18" charset="0"/>
              </a:rPr>
              <a:t>reference desk at the library</a:t>
            </a:r>
            <a:endParaRPr lang="en-US" sz="2400" dirty="0" smtClean="0">
              <a:latin typeface="Rockwell" pitchFamily="18" charset="0"/>
            </a:endParaRPr>
          </a:p>
          <a:p>
            <a:pPr marL="914400" indent="-457200"/>
            <a:r>
              <a:rPr lang="en-US" sz="2400" dirty="0" smtClean="0">
                <a:latin typeface="Rockwell" pitchFamily="18" charset="0"/>
              </a:rPr>
              <a:t>Use online sources:</a:t>
            </a:r>
          </a:p>
          <a:p>
            <a:pPr marL="1314450" lvl="2" indent="-457200"/>
            <a:r>
              <a:rPr lang="en-US" sz="2200" dirty="0" smtClean="0">
                <a:solidFill>
                  <a:schemeClr val="accent6"/>
                </a:solidFill>
                <a:latin typeface="Rockwell" pitchFamily="18" charset="0"/>
              </a:rPr>
              <a:t>The Purdue OWL</a:t>
            </a:r>
          </a:p>
          <a:p>
            <a:pPr marL="1314450" lvl="2" indent="-457200"/>
            <a:r>
              <a:rPr lang="en-US" sz="2200" dirty="0" smtClean="0">
                <a:solidFill>
                  <a:schemeClr val="accent6"/>
                </a:solidFill>
                <a:latin typeface="Rockwell" pitchFamily="18" charset="0"/>
              </a:rPr>
              <a:t>APA Style (Blog)</a:t>
            </a:r>
          </a:p>
          <a:p>
            <a:pPr lvl="1"/>
            <a:endParaRPr lang="en-US" dirty="0">
              <a:solidFill>
                <a:schemeClr val="accent6"/>
              </a:solidFill>
            </a:endParaRPr>
          </a:p>
        </p:txBody>
      </p:sp>
    </p:spTree>
    <p:extLst>
      <p:ext uri="{BB962C8B-B14F-4D97-AF65-F5344CB8AC3E}">
        <p14:creationId xmlns:p14="http://schemas.microsoft.com/office/powerpoint/2010/main" val="40209787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1">
                    <a:lumMod val="60000"/>
                    <a:lumOff val="40000"/>
                  </a:schemeClr>
                </a:solidFill>
              </a:rPr>
              <a:t>References</a:t>
            </a:r>
          </a:p>
        </p:txBody>
      </p:sp>
      <p:sp>
        <p:nvSpPr>
          <p:cNvPr id="3" name="Content Placeholder 2"/>
          <p:cNvSpPr>
            <a:spLocks noGrp="1"/>
          </p:cNvSpPr>
          <p:nvPr>
            <p:ph idx="1"/>
          </p:nvPr>
        </p:nvSpPr>
        <p:spPr>
          <a:xfrm>
            <a:off x="1066800" y="1600200"/>
            <a:ext cx="7125112" cy="4051437"/>
          </a:xfrm>
        </p:spPr>
        <p:txBody>
          <a:bodyPr>
            <a:noAutofit/>
          </a:bodyPr>
          <a:lstStyle/>
          <a:p>
            <a:pPr marL="457200" indent="-457200">
              <a:buNone/>
            </a:pPr>
            <a:r>
              <a:rPr lang="en-US" sz="1700" dirty="0" smtClean="0">
                <a:latin typeface="Rockwell" pitchFamily="18" charset="0"/>
              </a:rPr>
              <a:t>DePaul </a:t>
            </a:r>
            <a:r>
              <a:rPr lang="en-US" sz="1700" dirty="0">
                <a:latin typeface="Rockwell" pitchFamily="18" charset="0"/>
              </a:rPr>
              <a:t>University Office of Academic </a:t>
            </a:r>
            <a:r>
              <a:rPr lang="en-US" sz="1700" dirty="0" smtClean="0">
                <a:latin typeface="Rockwell" pitchFamily="18" charset="0"/>
              </a:rPr>
              <a:t>Affairs. (2012).  </a:t>
            </a:r>
            <a:r>
              <a:rPr lang="en-US" sz="1700" i="1" dirty="0" smtClean="0">
                <a:latin typeface="Rockwell" pitchFamily="18" charset="0"/>
              </a:rPr>
              <a:t>Academic integrity </a:t>
            </a:r>
            <a:r>
              <a:rPr lang="en-US" sz="1700" i="1" dirty="0">
                <a:latin typeface="Rockwell" pitchFamily="18" charset="0"/>
              </a:rPr>
              <a:t>p</a:t>
            </a:r>
            <a:r>
              <a:rPr lang="en-US" sz="1700" i="1" dirty="0" smtClean="0">
                <a:latin typeface="Rockwell" pitchFamily="18" charset="0"/>
              </a:rPr>
              <a:t>olicy</a:t>
            </a:r>
            <a:r>
              <a:rPr lang="en-US" sz="1700" dirty="0" smtClean="0">
                <a:latin typeface="Rockwell" pitchFamily="18" charset="0"/>
              </a:rPr>
              <a:t>. Retrieved from DePaul University, Office of Academic Affairs website: </a:t>
            </a:r>
            <a:r>
              <a:rPr lang="en-US" sz="1700" dirty="0">
                <a:latin typeface="Rockwell" pitchFamily="18" charset="0"/>
              </a:rPr>
              <a:t>http://offices.depaul.edu/oaa/faculty-resources/teaching/academic-integrity/Documents/AcademicIntegrityPolicy_2012.pdf</a:t>
            </a:r>
            <a:endParaRPr lang="en-US" sz="1700" dirty="0" smtClean="0">
              <a:latin typeface="Rockwell" pitchFamily="18" charset="0"/>
            </a:endParaRPr>
          </a:p>
          <a:p>
            <a:pPr marL="457200" indent="-457200">
              <a:buNone/>
            </a:pPr>
            <a:r>
              <a:rPr lang="en-US" sz="1700" dirty="0" smtClean="0">
                <a:latin typeface="Rockwell" pitchFamily="18" charset="0"/>
              </a:rPr>
              <a:t>Gabriel, T. (2010, August 1). </a:t>
            </a:r>
            <a:r>
              <a:rPr lang="en-US" sz="1700" dirty="0">
                <a:latin typeface="Rockwell" pitchFamily="18" charset="0"/>
              </a:rPr>
              <a:t> </a:t>
            </a:r>
            <a:r>
              <a:rPr lang="en-US" sz="1700" dirty="0" smtClean="0">
                <a:latin typeface="Rockwell" pitchFamily="18" charset="0"/>
              </a:rPr>
              <a:t>Plagiarism lines blur for students in digital age. </a:t>
            </a:r>
            <a:r>
              <a:rPr lang="en-US" sz="1700" i="1" dirty="0" smtClean="0">
                <a:latin typeface="Rockwell" pitchFamily="18" charset="0"/>
              </a:rPr>
              <a:t>The</a:t>
            </a:r>
            <a:r>
              <a:rPr lang="en-US" sz="1700" dirty="0" smtClean="0">
                <a:latin typeface="Rockwell" pitchFamily="18" charset="0"/>
              </a:rPr>
              <a:t> </a:t>
            </a:r>
            <a:r>
              <a:rPr lang="en-US" sz="1700" i="1" dirty="0" smtClean="0">
                <a:latin typeface="Rockwell" pitchFamily="18" charset="0"/>
              </a:rPr>
              <a:t>New York Times. </a:t>
            </a:r>
            <a:r>
              <a:rPr lang="en-US" sz="1700" dirty="0" smtClean="0">
                <a:latin typeface="Rockwell" pitchFamily="18" charset="0"/>
              </a:rPr>
              <a:t>Retrieved from </a:t>
            </a:r>
            <a:r>
              <a:rPr lang="en-US" sz="1700" dirty="0">
                <a:latin typeface="Rockwell" pitchFamily="18" charset="0"/>
              </a:rPr>
              <a:t>http://</a:t>
            </a:r>
            <a:r>
              <a:rPr lang="en-US" sz="1700" dirty="0" smtClean="0">
                <a:latin typeface="Rockwell" pitchFamily="18" charset="0"/>
              </a:rPr>
              <a:t>www.nytimes.com/</a:t>
            </a:r>
          </a:p>
          <a:p>
            <a:pPr marL="457200" indent="-457200">
              <a:buNone/>
            </a:pPr>
            <a:r>
              <a:rPr lang="en-US" sz="1700" dirty="0" smtClean="0">
                <a:latin typeface="Rockwell" pitchFamily="18" charset="0"/>
              </a:rPr>
              <a:t>Lunsford</a:t>
            </a:r>
            <a:r>
              <a:rPr lang="en-US" sz="1700" dirty="0">
                <a:latin typeface="Rockwell" pitchFamily="18" charset="0"/>
              </a:rPr>
              <a:t>, </a:t>
            </a:r>
            <a:r>
              <a:rPr lang="en-US" sz="1700" dirty="0" smtClean="0">
                <a:latin typeface="Rockwell" pitchFamily="18" charset="0"/>
              </a:rPr>
              <a:t>A. </a:t>
            </a:r>
            <a:r>
              <a:rPr lang="en-US" sz="1700" dirty="0">
                <a:latin typeface="Rockwell" pitchFamily="18" charset="0"/>
              </a:rPr>
              <a:t>A</a:t>
            </a:r>
            <a:r>
              <a:rPr lang="en-US" sz="1700" dirty="0" smtClean="0">
                <a:latin typeface="Rockwell" pitchFamily="18" charset="0"/>
              </a:rPr>
              <a:t>. (2008).  </a:t>
            </a:r>
            <a:r>
              <a:rPr lang="en-US" sz="1700" i="1" dirty="0" smtClean="0">
                <a:latin typeface="Rockwell" pitchFamily="18" charset="0"/>
              </a:rPr>
              <a:t>St</a:t>
            </a:r>
            <a:r>
              <a:rPr lang="en-US" sz="1700" i="1" dirty="0">
                <a:latin typeface="Rockwell" pitchFamily="18" charset="0"/>
              </a:rPr>
              <a:t>. Martin's </a:t>
            </a:r>
            <a:r>
              <a:rPr lang="en-US" sz="1700" i="1" dirty="0" smtClean="0">
                <a:latin typeface="Rockwell" pitchFamily="18" charset="0"/>
              </a:rPr>
              <a:t>Handbook (6th </a:t>
            </a:r>
            <a:r>
              <a:rPr lang="en-US" sz="1700" i="1" dirty="0">
                <a:latin typeface="Rockwell" pitchFamily="18" charset="0"/>
              </a:rPr>
              <a:t>e</a:t>
            </a:r>
            <a:r>
              <a:rPr lang="en-US" sz="1700" i="1" dirty="0" smtClean="0">
                <a:latin typeface="Rockwell" pitchFamily="18" charset="0"/>
              </a:rPr>
              <a:t>d.).</a:t>
            </a:r>
            <a:r>
              <a:rPr lang="en-US" sz="1700" dirty="0" smtClean="0">
                <a:latin typeface="Rockwell" pitchFamily="18" charset="0"/>
              </a:rPr>
              <a:t> </a:t>
            </a:r>
            <a:r>
              <a:rPr lang="en-US" sz="1700" dirty="0">
                <a:latin typeface="Rockwell" pitchFamily="18" charset="0"/>
              </a:rPr>
              <a:t>Boston: Bedford/St. </a:t>
            </a:r>
            <a:r>
              <a:rPr lang="en-US" sz="1700" dirty="0" smtClean="0">
                <a:latin typeface="Rockwell" pitchFamily="18" charset="0"/>
              </a:rPr>
              <a:t>Martin's</a:t>
            </a:r>
            <a:r>
              <a:rPr lang="en-US" sz="1700" dirty="0">
                <a:latin typeface="Rockwell" pitchFamily="18" charset="0"/>
              </a:rPr>
              <a:t>.</a:t>
            </a:r>
          </a:p>
          <a:p>
            <a:pPr marL="457200" indent="-457200">
              <a:buNone/>
            </a:pPr>
            <a:r>
              <a:rPr lang="en-US" sz="1700" dirty="0" err="1" smtClean="0">
                <a:latin typeface="Rockwell" pitchFamily="18" charset="0"/>
              </a:rPr>
              <a:t>Stolley</a:t>
            </a:r>
            <a:r>
              <a:rPr lang="en-US" sz="1700" dirty="0" smtClean="0">
                <a:latin typeface="Rockwell" pitchFamily="18" charset="0"/>
              </a:rPr>
              <a:t>, K., </a:t>
            </a:r>
            <a:r>
              <a:rPr lang="en-US" sz="1700" dirty="0" err="1" smtClean="0">
                <a:latin typeface="Rockwell" pitchFamily="18" charset="0"/>
              </a:rPr>
              <a:t>Brizee</a:t>
            </a:r>
            <a:r>
              <a:rPr lang="en-US" sz="1700" dirty="0" smtClean="0">
                <a:latin typeface="Rockwell" pitchFamily="18" charset="0"/>
              </a:rPr>
              <a:t>, A. &amp; </a:t>
            </a:r>
            <a:r>
              <a:rPr lang="en-US" sz="1700" dirty="0" err="1" smtClean="0">
                <a:latin typeface="Rockwell" pitchFamily="18" charset="0"/>
              </a:rPr>
              <a:t>Piaz</a:t>
            </a:r>
            <a:r>
              <a:rPr lang="en-US" sz="1700" dirty="0" smtClean="0">
                <a:latin typeface="Rockwell" pitchFamily="18" charset="0"/>
              </a:rPr>
              <a:t>, J. (2013, June 7). </a:t>
            </a:r>
            <a:r>
              <a:rPr lang="en-US" sz="1700" i="1" dirty="0" smtClean="0">
                <a:latin typeface="Rockwell" pitchFamily="18" charset="0"/>
              </a:rPr>
              <a:t>Overview and contradictions</a:t>
            </a:r>
            <a:r>
              <a:rPr lang="en-US" sz="1700" dirty="0" smtClean="0">
                <a:latin typeface="Rockwell" pitchFamily="18" charset="0"/>
              </a:rPr>
              <a:t>. Retrieved from </a:t>
            </a:r>
            <a:r>
              <a:rPr lang="en-US" sz="1700" dirty="0">
                <a:latin typeface="Rockwell" pitchFamily="18" charset="0"/>
              </a:rPr>
              <a:t>http://owl.english.purdue.edu/owl/resource/589/01</a:t>
            </a:r>
            <a:r>
              <a:rPr lang="en-US" sz="1700" dirty="0" smtClean="0">
                <a:latin typeface="Rockwell" pitchFamily="18" charset="0"/>
              </a:rPr>
              <a:t>/</a:t>
            </a:r>
          </a:p>
          <a:p>
            <a:pPr marL="457200" indent="-457200">
              <a:buNone/>
            </a:pPr>
            <a:endParaRPr lang="en-US" sz="1600" dirty="0">
              <a:solidFill>
                <a:schemeClr val="tx2"/>
              </a:solidFill>
              <a:latin typeface="Rockwell" pitchFamily="18" charset="0"/>
            </a:endParaRPr>
          </a:p>
        </p:txBody>
      </p:sp>
    </p:spTree>
    <p:extLst>
      <p:ext uri="{BB962C8B-B14F-4D97-AF65-F5344CB8AC3E}">
        <p14:creationId xmlns:p14="http://schemas.microsoft.com/office/powerpoint/2010/main" val="787430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125113" cy="924475"/>
          </a:xfrm>
        </p:spPr>
        <p:txBody>
          <a:bodyPr/>
          <a:lstStyle/>
          <a:p>
            <a:r>
              <a:rPr lang="en-US" sz="4000" dirty="0" smtClean="0">
                <a:latin typeface="Rockwell" pitchFamily="18" charset="0"/>
              </a:rPr>
              <a:t>What is Plagiarism?</a:t>
            </a:r>
            <a:endParaRPr lang="en-US" sz="4000" dirty="0">
              <a:latin typeface="Rockwell" pitchFamily="18" charset="0"/>
            </a:endParaRPr>
          </a:p>
        </p:txBody>
      </p:sp>
      <p:sp>
        <p:nvSpPr>
          <p:cNvPr id="3" name="Content Placeholder 2"/>
          <p:cNvSpPr>
            <a:spLocks noGrp="1"/>
          </p:cNvSpPr>
          <p:nvPr>
            <p:ph idx="1"/>
          </p:nvPr>
        </p:nvSpPr>
        <p:spPr/>
        <p:txBody>
          <a:bodyPr>
            <a:normAutofit/>
          </a:bodyPr>
          <a:lstStyle/>
          <a:p>
            <a:pPr marL="0" lvl="2" indent="0">
              <a:buNone/>
            </a:pPr>
            <a:endParaRPr lang="en-US" sz="2600" dirty="0" smtClean="0">
              <a:latin typeface="Rockwell" pitchFamily="18" charset="0"/>
            </a:endParaRPr>
          </a:p>
          <a:p>
            <a:pPr marL="0" lvl="2" indent="0">
              <a:buNone/>
            </a:pPr>
            <a:r>
              <a:rPr lang="en-US" sz="2600" dirty="0" smtClean="0">
                <a:latin typeface="Rockwell" pitchFamily="18" charset="0"/>
              </a:rPr>
              <a:t>“</a:t>
            </a:r>
            <a:r>
              <a:rPr lang="en-US" sz="2600" dirty="0">
                <a:latin typeface="Rockwell" pitchFamily="18" charset="0"/>
              </a:rPr>
              <a:t>Submitting as one's own work </a:t>
            </a:r>
            <a:r>
              <a:rPr lang="en-US" sz="2600" dirty="0" smtClean="0">
                <a:latin typeface="Rockwell" pitchFamily="18" charset="0"/>
              </a:rPr>
              <a:t>[any product] that </a:t>
            </a:r>
            <a:r>
              <a:rPr lang="en-US" sz="2600" dirty="0">
                <a:latin typeface="Rockwell" pitchFamily="18" charset="0"/>
              </a:rPr>
              <a:t>has been </a:t>
            </a:r>
            <a:r>
              <a:rPr lang="en-US" sz="3000" dirty="0">
                <a:solidFill>
                  <a:srgbClr val="F79646"/>
                </a:solidFill>
                <a:latin typeface="Rockwell" pitchFamily="18" charset="0"/>
              </a:rPr>
              <a:t>prepared by someone else </a:t>
            </a:r>
            <a:r>
              <a:rPr lang="en-US" sz="2600" dirty="0">
                <a:latin typeface="Rockwell" pitchFamily="18" charset="0"/>
              </a:rPr>
              <a:t>- This includes research papers purchased from any other person or </a:t>
            </a:r>
            <a:r>
              <a:rPr lang="en-US" sz="2600" dirty="0" smtClean="0">
                <a:latin typeface="Rockwell" pitchFamily="18" charset="0"/>
              </a:rPr>
              <a:t>agency”(</a:t>
            </a:r>
            <a:r>
              <a:rPr lang="en-US" sz="2600" dirty="0">
                <a:latin typeface="Rockwell" pitchFamily="18" charset="0"/>
              </a:rPr>
              <a:t>DePaul </a:t>
            </a:r>
            <a:r>
              <a:rPr lang="en-US" sz="2600" dirty="0" smtClean="0">
                <a:latin typeface="Rockwell" pitchFamily="18" charset="0"/>
              </a:rPr>
              <a:t>University </a:t>
            </a:r>
            <a:r>
              <a:rPr lang="en-US" sz="2600" dirty="0">
                <a:latin typeface="Rockwell" pitchFamily="18" charset="0"/>
              </a:rPr>
              <a:t>Office of Academic </a:t>
            </a:r>
            <a:r>
              <a:rPr lang="en-US" sz="2600" dirty="0" smtClean="0">
                <a:latin typeface="Rockwell" pitchFamily="18" charset="0"/>
              </a:rPr>
              <a:t>Affairs, 2012, p. </a:t>
            </a:r>
            <a:r>
              <a:rPr lang="en-US" sz="2600" dirty="0">
                <a:latin typeface="Rockwell" pitchFamily="18" charset="0"/>
              </a:rPr>
              <a:t>2</a:t>
            </a:r>
            <a:r>
              <a:rPr lang="en-US" sz="2600" dirty="0" smtClean="0">
                <a:latin typeface="Rockwell" pitchFamily="18" charset="0"/>
              </a:rPr>
              <a:t>).</a:t>
            </a:r>
            <a:endParaRPr lang="en-US" sz="2600" dirty="0">
              <a:latin typeface="Rockwell" pitchFamily="18" charset="0"/>
            </a:endParaRPr>
          </a:p>
          <a:p>
            <a:endParaRPr lang="en-US" dirty="0"/>
          </a:p>
        </p:txBody>
      </p:sp>
    </p:spTree>
    <p:extLst>
      <p:ext uri="{BB962C8B-B14F-4D97-AF65-F5344CB8AC3E}">
        <p14:creationId xmlns:p14="http://schemas.microsoft.com/office/powerpoint/2010/main" val="1475669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125113" cy="924475"/>
          </a:xfrm>
        </p:spPr>
        <p:txBody>
          <a:bodyPr/>
          <a:lstStyle/>
          <a:p>
            <a:r>
              <a:rPr lang="en-US" sz="4000" dirty="0" smtClean="0">
                <a:latin typeface="Rockwell" pitchFamily="18" charset="0"/>
              </a:rPr>
              <a:t>What is Plagiarism?</a:t>
            </a:r>
            <a:endParaRPr lang="en-US" sz="4000" dirty="0">
              <a:latin typeface="Rockwell" pitchFamily="18" charset="0"/>
            </a:endParaRPr>
          </a:p>
        </p:txBody>
      </p:sp>
      <p:sp>
        <p:nvSpPr>
          <p:cNvPr id="3" name="Content Placeholder 2"/>
          <p:cNvSpPr>
            <a:spLocks noGrp="1"/>
          </p:cNvSpPr>
          <p:nvPr>
            <p:ph idx="1"/>
          </p:nvPr>
        </p:nvSpPr>
        <p:spPr>
          <a:xfrm>
            <a:off x="838200" y="1807361"/>
            <a:ext cx="7296355" cy="4051437"/>
          </a:xfrm>
        </p:spPr>
        <p:txBody>
          <a:bodyPr>
            <a:normAutofit/>
          </a:bodyPr>
          <a:lstStyle/>
          <a:p>
            <a:pPr marL="0" lvl="2" indent="0">
              <a:buNone/>
            </a:pPr>
            <a:endParaRPr lang="en-US" sz="2600" dirty="0" smtClean="0">
              <a:latin typeface="Rockwell" pitchFamily="18" charset="0"/>
            </a:endParaRPr>
          </a:p>
          <a:p>
            <a:pPr marL="0" lvl="2" indent="0">
              <a:buNone/>
            </a:pPr>
            <a:r>
              <a:rPr lang="en-US" sz="2600" dirty="0" smtClean="0">
                <a:latin typeface="Rockwell" pitchFamily="18" charset="0"/>
              </a:rPr>
              <a:t>“</a:t>
            </a:r>
            <a:r>
              <a:rPr lang="en-US" sz="2600" dirty="0">
                <a:latin typeface="Rockwell" pitchFamily="18" charset="0"/>
              </a:rPr>
              <a:t>The </a:t>
            </a:r>
            <a:r>
              <a:rPr lang="en-US" sz="3000" dirty="0">
                <a:solidFill>
                  <a:srgbClr val="F79646"/>
                </a:solidFill>
                <a:latin typeface="Rockwell" pitchFamily="18" charset="0"/>
              </a:rPr>
              <a:t>paraphrasing</a:t>
            </a:r>
            <a:r>
              <a:rPr lang="en-US" sz="2600" dirty="0">
                <a:solidFill>
                  <a:srgbClr val="F79646"/>
                </a:solidFill>
                <a:latin typeface="Rockwell" pitchFamily="18" charset="0"/>
              </a:rPr>
              <a:t> </a:t>
            </a:r>
            <a:r>
              <a:rPr lang="en-US" sz="2600" dirty="0">
                <a:latin typeface="Rockwell" pitchFamily="18" charset="0"/>
              </a:rPr>
              <a:t>of another's work or ideas </a:t>
            </a:r>
            <a:r>
              <a:rPr lang="en-US" sz="3000" dirty="0">
                <a:solidFill>
                  <a:srgbClr val="F79646"/>
                </a:solidFill>
                <a:latin typeface="Rockwell" pitchFamily="18" charset="0"/>
              </a:rPr>
              <a:t>without proper acknowledgement</a:t>
            </a:r>
            <a:r>
              <a:rPr lang="en-US" sz="2600" dirty="0" smtClean="0">
                <a:latin typeface="Rockwell" pitchFamily="18" charset="0"/>
              </a:rPr>
              <a:t>” (</a:t>
            </a:r>
            <a:r>
              <a:rPr lang="en-US" sz="2600" dirty="0">
                <a:latin typeface="Rockwell" pitchFamily="18" charset="0"/>
              </a:rPr>
              <a:t>DePaul University Office of Academic </a:t>
            </a:r>
            <a:r>
              <a:rPr lang="en-US" sz="2600" dirty="0" smtClean="0">
                <a:latin typeface="Rockwell" pitchFamily="18" charset="0"/>
              </a:rPr>
              <a:t>Affairs, 2012, p. </a:t>
            </a:r>
            <a:r>
              <a:rPr lang="en-US" sz="2600" dirty="0">
                <a:latin typeface="Rockwell" pitchFamily="18" charset="0"/>
              </a:rPr>
              <a:t>2</a:t>
            </a:r>
            <a:r>
              <a:rPr lang="en-US" sz="2600" dirty="0" smtClean="0">
                <a:latin typeface="Rockwell" pitchFamily="18" charset="0"/>
              </a:rPr>
              <a:t>).</a:t>
            </a:r>
            <a:endParaRPr lang="en-US" sz="2600" dirty="0">
              <a:latin typeface="Rockwell" pitchFamily="18" charset="0"/>
            </a:endParaRPr>
          </a:p>
          <a:p>
            <a:pPr marL="0" indent="0">
              <a:buNone/>
            </a:pPr>
            <a:endParaRPr lang="en-US" dirty="0"/>
          </a:p>
        </p:txBody>
      </p:sp>
    </p:spTree>
    <p:extLst>
      <p:ext uri="{BB962C8B-B14F-4D97-AF65-F5344CB8AC3E}">
        <p14:creationId xmlns:p14="http://schemas.microsoft.com/office/powerpoint/2010/main" val="327283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596763"/>
            <a:ext cx="7125112" cy="4051437"/>
          </a:xfrm>
        </p:spPr>
        <p:txBody>
          <a:bodyPr>
            <a:normAutofit/>
          </a:bodyPr>
          <a:lstStyle/>
          <a:p>
            <a:pPr marL="0" indent="0" algn="ctr">
              <a:buNone/>
            </a:pPr>
            <a:r>
              <a:rPr lang="en-US" sz="5400" dirty="0" smtClean="0">
                <a:latin typeface="Rockwell" pitchFamily="18" charset="0"/>
              </a:rPr>
              <a:t>What does it mean to “cite” a source? </a:t>
            </a:r>
            <a:endParaRPr lang="en-US" sz="4800" dirty="0">
              <a:latin typeface="Rockwell" pitchFamily="18" charset="0"/>
            </a:endParaRPr>
          </a:p>
        </p:txBody>
      </p:sp>
      <p:sp>
        <p:nvSpPr>
          <p:cNvPr id="2" name="TextBox 1"/>
          <p:cNvSpPr txBox="1"/>
          <p:nvPr/>
        </p:nvSpPr>
        <p:spPr>
          <a:xfrm>
            <a:off x="304800" y="6324600"/>
            <a:ext cx="8305800" cy="276999"/>
          </a:xfrm>
          <a:prstGeom prst="rect">
            <a:avLst/>
          </a:prstGeom>
          <a:noFill/>
        </p:spPr>
        <p:txBody>
          <a:bodyPr wrap="square" rtlCol="0">
            <a:spAutoFit/>
          </a:bodyPr>
          <a:lstStyle/>
          <a:p>
            <a:r>
              <a:rPr lang="en-US" sz="1200" dirty="0" smtClean="0">
                <a:solidFill>
                  <a:schemeClr val="tx2"/>
                </a:solidFill>
                <a:latin typeface="Rockwell" pitchFamily="18" charset="0"/>
              </a:rPr>
              <a:t>Image retrieved from: http</a:t>
            </a:r>
            <a:r>
              <a:rPr lang="en-US" sz="1200" dirty="0">
                <a:solidFill>
                  <a:schemeClr val="tx2"/>
                </a:solidFill>
                <a:latin typeface="Rockwell" pitchFamily="18" charset="0"/>
              </a:rPr>
              <a:t>://</a:t>
            </a:r>
            <a:r>
              <a:rPr lang="en-US" sz="1200" dirty="0" smtClean="0">
                <a:solidFill>
                  <a:schemeClr val="tx2"/>
                </a:solidFill>
                <a:latin typeface="Rockwell" pitchFamily="18" charset="0"/>
              </a:rPr>
              <a:t>chemistry.berea.edu/lobo2/using/cite/cite2.php</a:t>
            </a:r>
            <a:endParaRPr lang="en-US" sz="1200" dirty="0">
              <a:solidFill>
                <a:schemeClr val="tx2"/>
              </a:solidFill>
              <a:latin typeface="Rockwell"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950" y="2971800"/>
            <a:ext cx="2857500" cy="2667000"/>
          </a:xfrm>
          <a:prstGeom prst="rect">
            <a:avLst/>
          </a:prstGeom>
        </p:spPr>
      </p:pic>
    </p:spTree>
    <p:extLst>
      <p:ext uri="{BB962C8B-B14F-4D97-AF65-F5344CB8AC3E}">
        <p14:creationId xmlns:p14="http://schemas.microsoft.com/office/powerpoint/2010/main" val="2007302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822" y="1447800"/>
            <a:ext cx="7117178" cy="1468800"/>
          </a:xfrm>
        </p:spPr>
        <p:txBody>
          <a:bodyPr>
            <a:normAutofit fontScale="90000"/>
          </a:bodyPr>
          <a:lstStyle/>
          <a:p>
            <a:pPr algn="ctr"/>
            <a:r>
              <a:rPr lang="en-US" sz="5400" dirty="0">
                <a:latin typeface="Rockwell" pitchFamily="18" charset="0"/>
              </a:rPr>
              <a:t>Why do we cite sources</a:t>
            </a:r>
            <a:r>
              <a:rPr lang="en-US" sz="5400" dirty="0" smtClean="0">
                <a:latin typeface="Rockwell" pitchFamily="18" charset="0"/>
              </a:rPr>
              <a:t>?</a:t>
            </a:r>
            <a:endParaRPr lang="en-US" sz="5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514600"/>
            <a:ext cx="3048000" cy="2970414"/>
          </a:xfrm>
          <a:prstGeom prst="rect">
            <a:avLst/>
          </a:prstGeom>
        </p:spPr>
      </p:pic>
      <p:sp>
        <p:nvSpPr>
          <p:cNvPr id="6" name="TextBox 5"/>
          <p:cNvSpPr txBox="1"/>
          <p:nvPr/>
        </p:nvSpPr>
        <p:spPr>
          <a:xfrm>
            <a:off x="381000" y="6427113"/>
            <a:ext cx="8534400" cy="861774"/>
          </a:xfrm>
          <a:prstGeom prst="rect">
            <a:avLst/>
          </a:prstGeom>
          <a:noFill/>
        </p:spPr>
        <p:txBody>
          <a:bodyPr wrap="square" rtlCol="0">
            <a:spAutoFit/>
          </a:bodyPr>
          <a:lstStyle/>
          <a:p>
            <a:r>
              <a:rPr lang="en-US" sz="1200" dirty="0">
                <a:solidFill>
                  <a:schemeClr val="tx2"/>
                </a:solidFill>
                <a:latin typeface="Rockwell" pitchFamily="18" charset="0"/>
              </a:rPr>
              <a:t>Image retrieved from: http://educationaltechnologyguy.blogspot.com/2011_02_01_archive.html</a:t>
            </a:r>
          </a:p>
          <a:p>
            <a:endParaRPr lang="en-US" dirty="0">
              <a:solidFill>
                <a:schemeClr val="tx2"/>
              </a:solidFill>
              <a:latin typeface="Rockwell" pitchFamily="18" charset="0"/>
            </a:endParaRPr>
          </a:p>
          <a:p>
            <a:endParaRPr lang="en-US" dirty="0"/>
          </a:p>
        </p:txBody>
      </p:sp>
    </p:spTree>
    <p:extLst>
      <p:ext uri="{BB962C8B-B14F-4D97-AF65-F5344CB8AC3E}">
        <p14:creationId xmlns:p14="http://schemas.microsoft.com/office/powerpoint/2010/main" val="3116213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Why Do We Cite?</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457200" y="1447800"/>
            <a:ext cx="8229600" cy="4114799"/>
          </a:xfrm>
        </p:spPr>
        <p:txBody>
          <a:bodyPr>
            <a:normAutofit/>
          </a:bodyPr>
          <a:lstStyle/>
          <a:p>
            <a:pPr marL="685800" lvl="1">
              <a:buFont typeface="Arial" pitchFamily="34" charset="0"/>
              <a:buChar char="•"/>
            </a:pPr>
            <a:r>
              <a:rPr lang="en-US" sz="3200" dirty="0" smtClean="0">
                <a:cs typeface="Futura Std Book"/>
              </a:rPr>
              <a:t>To </a:t>
            </a:r>
            <a:r>
              <a:rPr lang="en-US" sz="3600" dirty="0" smtClean="0">
                <a:solidFill>
                  <a:schemeClr val="accent6"/>
                </a:solidFill>
                <a:cs typeface="Futura Std Book"/>
              </a:rPr>
              <a:t>establish</a:t>
            </a:r>
            <a:r>
              <a:rPr lang="en-US" sz="3600" dirty="0" smtClean="0">
                <a:cs typeface="Futura Std Book"/>
              </a:rPr>
              <a:t> </a:t>
            </a:r>
            <a:r>
              <a:rPr lang="en-US" sz="3200" dirty="0">
                <a:cs typeface="Futura Std Book"/>
              </a:rPr>
              <a:t>your credibility.</a:t>
            </a:r>
          </a:p>
          <a:p>
            <a:pPr marL="685800" lvl="1">
              <a:buFont typeface="Arial" pitchFamily="34" charset="0"/>
              <a:buChar char="•"/>
            </a:pPr>
            <a:r>
              <a:rPr lang="en-US" sz="3200" dirty="0" smtClean="0">
                <a:cs typeface="Futura Std Book"/>
              </a:rPr>
              <a:t>To </a:t>
            </a:r>
            <a:r>
              <a:rPr lang="en-US" sz="3600" dirty="0" smtClean="0">
                <a:solidFill>
                  <a:srgbClr val="F79646"/>
                </a:solidFill>
                <a:cs typeface="Futura Std Book"/>
              </a:rPr>
              <a:t>map</a:t>
            </a:r>
            <a:r>
              <a:rPr lang="en-US" sz="3200" dirty="0" smtClean="0">
                <a:cs typeface="Futura Std Book"/>
              </a:rPr>
              <a:t> </a:t>
            </a:r>
            <a:r>
              <a:rPr lang="en-US" sz="3200" dirty="0">
                <a:cs typeface="Futura Std Book"/>
              </a:rPr>
              <a:t>your research.</a:t>
            </a:r>
          </a:p>
          <a:p>
            <a:pPr marL="685800" lvl="1">
              <a:buFont typeface="Arial" pitchFamily="34" charset="0"/>
              <a:buChar char="•"/>
            </a:pPr>
            <a:r>
              <a:rPr lang="en-US" sz="3200" dirty="0" smtClean="0">
                <a:cs typeface="Futura Std Book"/>
              </a:rPr>
              <a:t>To </a:t>
            </a:r>
            <a:r>
              <a:rPr lang="en-US" sz="3600" dirty="0" smtClean="0">
                <a:solidFill>
                  <a:srgbClr val="F79646"/>
                </a:solidFill>
                <a:cs typeface="Futura Std Book"/>
              </a:rPr>
              <a:t>separate </a:t>
            </a:r>
            <a:r>
              <a:rPr lang="en-US" sz="3600" dirty="0">
                <a:solidFill>
                  <a:srgbClr val="F79646"/>
                </a:solidFill>
                <a:cs typeface="Futura Std Book"/>
              </a:rPr>
              <a:t>your own ideas </a:t>
            </a:r>
            <a:r>
              <a:rPr lang="en-US" sz="3200" dirty="0">
                <a:cs typeface="Futura Std Book"/>
              </a:rPr>
              <a:t>and words from other people’s ideas and words. </a:t>
            </a:r>
          </a:p>
          <a:p>
            <a:pPr marL="685800" lvl="1">
              <a:buFont typeface="Arial" pitchFamily="34" charset="0"/>
              <a:buChar char="•"/>
            </a:pPr>
            <a:r>
              <a:rPr lang="en-US" sz="3200" dirty="0" smtClean="0">
                <a:cs typeface="Futura Std Book"/>
              </a:rPr>
              <a:t>To </a:t>
            </a:r>
            <a:r>
              <a:rPr lang="en-US" sz="3600" dirty="0" smtClean="0">
                <a:solidFill>
                  <a:srgbClr val="F79646"/>
                </a:solidFill>
                <a:cs typeface="Futura Std Book"/>
              </a:rPr>
              <a:t>credit</a:t>
            </a:r>
            <a:r>
              <a:rPr lang="en-US" sz="3200" dirty="0" smtClean="0">
                <a:cs typeface="Futura Std Book"/>
              </a:rPr>
              <a:t> </a:t>
            </a:r>
            <a:r>
              <a:rPr lang="en-US" sz="3200" dirty="0">
                <a:cs typeface="Futura Std Book"/>
              </a:rPr>
              <a:t>others for the work they have done</a:t>
            </a:r>
            <a:endParaRPr lang="en-US" sz="4000" dirty="0">
              <a:cs typeface="Futura Std Book"/>
            </a:endParaRPr>
          </a:p>
        </p:txBody>
      </p:sp>
    </p:spTree>
    <p:extLst>
      <p:ext uri="{BB962C8B-B14F-4D97-AF65-F5344CB8AC3E}">
        <p14:creationId xmlns:p14="http://schemas.microsoft.com/office/powerpoint/2010/main" val="293448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rtlCol="0" anchor="ctr"/>
      <a:lstStyle>
        <a:defPPr algn="ctr">
          <a:defRPr>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CMWR Template</Template>
  <TotalTime>2891</TotalTime>
  <Words>2473</Words>
  <Application>Microsoft Office PowerPoint</Application>
  <PresentationFormat>On-screen Show (4:3)</PresentationFormat>
  <Paragraphs>272</Paragraphs>
  <Slides>48</Slides>
  <Notes>28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blank</vt:lpstr>
      <vt:lpstr>PowerPoint Presentation</vt:lpstr>
      <vt:lpstr>PowerPoint Presentation</vt:lpstr>
      <vt:lpstr>What is Plagiarism?</vt:lpstr>
      <vt:lpstr>What is Plagiarism?</vt:lpstr>
      <vt:lpstr>What is Plagiarism?</vt:lpstr>
      <vt:lpstr>What is Plagiarism?</vt:lpstr>
      <vt:lpstr>PowerPoint Presentation</vt:lpstr>
      <vt:lpstr>Why do we cite sources?</vt:lpstr>
      <vt:lpstr>Why Do We Cite?</vt:lpstr>
      <vt:lpstr>Why do we cite?</vt:lpstr>
      <vt:lpstr>When to Cite</vt:lpstr>
      <vt:lpstr>PowerPoint Presentation</vt:lpstr>
      <vt:lpstr>PowerPoint Presentation</vt:lpstr>
      <vt:lpstr>This Is an APA Citation</vt:lpstr>
      <vt:lpstr>This Is an MLA Citation</vt:lpstr>
      <vt:lpstr>A Citation Has Two Parts</vt:lpstr>
      <vt:lpstr>A P A</vt:lpstr>
      <vt:lpstr>M L A</vt:lpstr>
      <vt:lpstr>Part I: In-Text Citations</vt:lpstr>
      <vt:lpstr>Your Text: Other Voices</vt:lpstr>
      <vt:lpstr>General Guidelines for Incorporating Sources</vt:lpstr>
      <vt:lpstr>General Guidelines for Incorporating Sources</vt:lpstr>
      <vt:lpstr>General Guidelines for Incorporating Sources</vt:lpstr>
      <vt:lpstr>Introducing Your Quote, Paraphrase, or Summary</vt:lpstr>
      <vt:lpstr>Introducing Your Quote, Paraphrase, or Summary</vt:lpstr>
      <vt:lpstr>Introducing Your Quote, Paraphrase, or Summary</vt:lpstr>
      <vt:lpstr>Introducing Your Quote, Paraphrase, or Summary</vt:lpstr>
      <vt:lpstr>Introducing Your Quote, Paraphrase, or Summary</vt:lpstr>
      <vt:lpstr>Direct Quotes</vt:lpstr>
      <vt:lpstr>Special Rules for Incorporating a Direct Quote</vt:lpstr>
      <vt:lpstr>Direct Quote in APA</vt:lpstr>
      <vt:lpstr>Direct Quote in MLA</vt:lpstr>
      <vt:lpstr>Modifying Quotes with Brackets</vt:lpstr>
      <vt:lpstr>Modifying Quotes with Ellipses</vt:lpstr>
      <vt:lpstr>Practicing Quoting ActivITY 1 </vt:lpstr>
      <vt:lpstr>Paraphrase</vt:lpstr>
      <vt:lpstr>Special Rules for Incorporating a Paraphrase</vt:lpstr>
      <vt:lpstr>Guide to Constructing a Good Paraphrase</vt:lpstr>
      <vt:lpstr>Example of a Good Paraphrase</vt:lpstr>
      <vt:lpstr>Practicing  Paraphrasing ActivITY 2</vt:lpstr>
      <vt:lpstr>Part II:  Bibliographic Citations at the end of your text</vt:lpstr>
      <vt:lpstr>A P A</vt:lpstr>
      <vt:lpstr>M L A</vt:lpstr>
      <vt:lpstr>A Helpful Handout</vt:lpstr>
      <vt:lpstr>Remember that…</vt:lpstr>
      <vt:lpstr>Get Help If…</vt:lpstr>
      <vt:lpstr>Where to Find Help</vt:lpstr>
      <vt:lpstr>References</vt:lpstr>
    </vt:vector>
  </TitlesOfParts>
  <Company>DePaul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Plagiarism and Citations</dc:title>
  <dc:creator>DePaul University</dc:creator>
  <cp:lastModifiedBy>DePaul University</cp:lastModifiedBy>
  <cp:revision>238</cp:revision>
  <dcterms:created xsi:type="dcterms:W3CDTF">2011-10-17T17:51:51Z</dcterms:created>
  <dcterms:modified xsi:type="dcterms:W3CDTF">2015-09-28T14:54:59Z</dcterms:modified>
</cp:coreProperties>
</file>