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1"/>
  </p:notesMasterIdLst>
  <p:sldIdLst>
    <p:sldId id="256" r:id="rId2"/>
    <p:sldId id="272" r:id="rId3"/>
    <p:sldId id="273" r:id="rId4"/>
    <p:sldId id="274" r:id="rId5"/>
    <p:sldId id="275" r:id="rId6"/>
    <p:sldId id="276" r:id="rId7"/>
    <p:sldId id="277" r:id="rId8"/>
    <p:sldId id="278" r:id="rId9"/>
    <p:sldId id="292" r:id="rId10"/>
    <p:sldId id="297" r:id="rId11"/>
    <p:sldId id="306" r:id="rId12"/>
    <p:sldId id="298" r:id="rId13"/>
    <p:sldId id="299" r:id="rId14"/>
    <p:sldId id="305" r:id="rId15"/>
    <p:sldId id="283" r:id="rId16"/>
    <p:sldId id="301" r:id="rId17"/>
    <p:sldId id="304" r:id="rId18"/>
    <p:sldId id="302" r:id="rId19"/>
    <p:sldId id="303" r:id="rId20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7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E5C8"/>
    <a:srgbClr val="F4D38A"/>
    <a:srgbClr val="333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0"/>
    <p:restoredTop sz="94643"/>
  </p:normalViewPr>
  <p:slideViewPr>
    <p:cSldViewPr snapToGrid="0" snapToObjects="1">
      <p:cViewPr varScale="1">
        <p:scale>
          <a:sx n="110" d="100"/>
          <a:sy n="110" d="100"/>
        </p:scale>
        <p:origin x="-120" y="-96"/>
      </p:cViewPr>
      <p:guideLst>
        <p:guide orient="horz" pos="1620"/>
        <p:guide pos="287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notesMaster" Target="notesMasters/notesMaster1.xml"/><Relationship Id="rId22" Type="http://schemas.openxmlformats.org/officeDocument/2006/relationships/printerSettings" Target="printerSettings/printerSettings1.bin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DF0F91-0DFC-0F4E-B02D-A5DBD6DC5727}" type="datetimeFigureOut">
              <a:rPr lang="en-US" smtClean="0"/>
              <a:t>2/9/17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3E861A-49D7-A24F-805B-4C62EFAB42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7323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164EC-136B-2D41-B59B-52696807ADEF}" type="datetimeFigureOut">
              <a:rPr lang="en-US" smtClean="0"/>
              <a:t>2/9/17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3D412-96FB-E646-B044-1A0448A9B8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29242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164EC-136B-2D41-B59B-52696807ADEF}" type="datetimeFigureOut">
              <a:rPr lang="en-US" smtClean="0"/>
              <a:t>2/9/17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3D412-96FB-E646-B044-1A0448A9B8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4785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164EC-136B-2D41-B59B-52696807ADEF}" type="datetimeFigureOut">
              <a:rPr lang="en-US" smtClean="0"/>
              <a:t>2/9/17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3D412-96FB-E646-B044-1A0448A9B8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7667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164EC-136B-2D41-B59B-52696807ADEF}" type="datetimeFigureOut">
              <a:rPr lang="en-US" smtClean="0"/>
              <a:t>2/9/17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3D412-96FB-E646-B044-1A0448A9B8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4061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164EC-136B-2D41-B59B-52696807ADEF}" type="datetimeFigureOut">
              <a:rPr lang="en-US" smtClean="0"/>
              <a:t>2/9/17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3D412-96FB-E646-B044-1A0448A9B8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7639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164EC-136B-2D41-B59B-52696807ADEF}" type="datetimeFigureOut">
              <a:rPr lang="en-US" smtClean="0"/>
              <a:t>2/9/17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3D412-96FB-E646-B044-1A0448A9B8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4602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164EC-136B-2D41-B59B-52696807ADEF}" type="datetimeFigureOut">
              <a:rPr lang="en-US" smtClean="0"/>
              <a:t>2/9/17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3D412-96FB-E646-B044-1A0448A9B8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0026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164EC-136B-2D41-B59B-52696807ADEF}" type="datetimeFigureOut">
              <a:rPr lang="en-US" smtClean="0"/>
              <a:t>2/9/17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3D412-96FB-E646-B044-1A0448A9B8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8786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164EC-136B-2D41-B59B-52696807ADEF}" type="datetimeFigureOut">
              <a:rPr lang="en-US" smtClean="0"/>
              <a:t>2/9/17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3D412-96FB-E646-B044-1A0448A9B8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2259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164EC-136B-2D41-B59B-52696807ADEF}" type="datetimeFigureOut">
              <a:rPr lang="en-US" smtClean="0"/>
              <a:t>2/9/17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3D412-96FB-E646-B044-1A0448A9B8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94845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164EC-136B-2D41-B59B-52696807ADEF}" type="datetimeFigureOut">
              <a:rPr lang="en-US" smtClean="0"/>
              <a:t>2/9/17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3D412-96FB-E646-B044-1A0448A9B8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286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33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164EC-136B-2D41-B59B-52696807ADEF}" type="datetimeFigureOut">
              <a:rPr lang="en-US" smtClean="0"/>
              <a:t>2/9/17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03D412-96FB-E646-B044-1A0448A9B8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0932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3" Type="http://schemas.openxmlformats.org/officeDocument/2006/relationships/image" Target="../media/image4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3" Type="http://schemas.openxmlformats.org/officeDocument/2006/relationships/image" Target="../media/image5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3" Type="http://schemas.openxmlformats.org/officeDocument/2006/relationships/hyperlink" Target="http://www.jstor.org/stable/1051093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3" Type="http://schemas.openxmlformats.org/officeDocument/2006/relationships/hyperlink" Target="http://unitproj.library.ucla.edu/col/bruinsuccess/03/02.cfm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55903" y="2637080"/>
            <a:ext cx="7632192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en-US" sz="3600" dirty="0">
                <a:solidFill>
                  <a:schemeClr val="bg1"/>
                </a:solidFill>
                <a:latin typeface="Rockwell" pitchFamily="18" charset="0"/>
              </a:rPr>
              <a:t>MLA Style Citations</a:t>
            </a:r>
            <a:endParaRPr lang="en-US" i="1" dirty="0">
              <a:solidFill>
                <a:schemeClr val="bg1"/>
              </a:solidFill>
              <a:latin typeface="Rockwell" pitchFamily="18" charset="0"/>
            </a:endParaRPr>
          </a:p>
          <a:p>
            <a:pPr algn="ctr">
              <a:spcBef>
                <a:spcPct val="0"/>
              </a:spcBef>
              <a:defRPr/>
            </a:pPr>
            <a:endParaRPr lang="en-US" sz="3200" dirty="0">
              <a:solidFill>
                <a:schemeClr val="bg1"/>
              </a:solidFill>
              <a:latin typeface="Rockwell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2012" y="1241376"/>
            <a:ext cx="7419975" cy="106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94150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55904" y="289031"/>
            <a:ext cx="7632192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400" dirty="0">
                <a:solidFill>
                  <a:srgbClr val="F4D38A"/>
                </a:solidFill>
                <a:latin typeface="Rockwell Std Light"/>
              </a:rPr>
              <a:t>MLA </a:t>
            </a:r>
            <a:r>
              <a:rPr lang="en-US" sz="3400" dirty="0">
                <a:solidFill>
                  <a:srgbClr val="F3E5C8"/>
                </a:solidFill>
                <a:latin typeface="Rockwell Std Light"/>
              </a:rPr>
              <a:t>IN-TEXT CITATION</a:t>
            </a:r>
          </a:p>
        </p:txBody>
      </p:sp>
      <p:pic>
        <p:nvPicPr>
          <p:cNvPr id="2" name="Picture 1" descr="theUCWbLDotsBi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1512" y="4204386"/>
            <a:ext cx="2386584" cy="633984"/>
          </a:xfrm>
          <a:prstGeom prst="rect">
            <a:avLst/>
          </a:prstGeom>
        </p:spPr>
      </p:pic>
      <p:sp>
        <p:nvSpPr>
          <p:cNvPr id="8" name="Content Placeholder 2"/>
          <p:cNvSpPr txBox="1">
            <a:spLocks/>
          </p:cNvSpPr>
          <p:nvPr/>
        </p:nvSpPr>
        <p:spPr>
          <a:xfrm>
            <a:off x="755904" y="904584"/>
            <a:ext cx="7632192" cy="34951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endParaRPr lang="en-US" sz="2400" dirty="0">
              <a:solidFill>
                <a:schemeClr val="bg1"/>
              </a:solidFill>
              <a:latin typeface="Rockwell"/>
              <a:cs typeface="Rockwell"/>
            </a:endParaRPr>
          </a:p>
          <a:p>
            <a:pPr>
              <a:lnSpc>
                <a:spcPct val="150000"/>
              </a:lnSpc>
            </a:pPr>
            <a:r>
              <a:rPr lang="en-US" sz="2400" dirty="0">
                <a:solidFill>
                  <a:srgbClr val="F3E5C8"/>
                </a:solidFill>
                <a:latin typeface="Rockwell"/>
                <a:cs typeface="Rockwell"/>
              </a:rPr>
              <a:t>In-text Citation: 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solidFill>
                  <a:srgbClr val="F4D38A"/>
                </a:solidFill>
                <a:latin typeface="Rockwell"/>
                <a:cs typeface="Rockwell"/>
              </a:rPr>
              <a:t>Didion describes </a:t>
            </a:r>
            <a:r>
              <a:rPr lang="en-US" sz="2400" dirty="0">
                <a:solidFill>
                  <a:schemeClr val="bg1"/>
                </a:solidFill>
                <a:latin typeface="Rockwell"/>
                <a:cs typeface="Rockwell"/>
              </a:rPr>
              <a:t>that the night after her husband's unexpected death was “the beginning of my year of magical thinking” </a:t>
            </a:r>
            <a:r>
              <a:rPr lang="en-US" sz="2400" dirty="0">
                <a:solidFill>
                  <a:srgbClr val="F4D38A"/>
                </a:solidFill>
                <a:latin typeface="Rockwell"/>
                <a:cs typeface="Rockwell"/>
              </a:rPr>
              <a:t>(33)</a:t>
            </a:r>
            <a:r>
              <a:rPr lang="en-US" sz="2400" dirty="0">
                <a:solidFill>
                  <a:schemeClr val="bg1"/>
                </a:solidFill>
                <a:latin typeface="Rockwell"/>
                <a:cs typeface="Rockwell"/>
              </a:rPr>
              <a:t>.</a:t>
            </a:r>
          </a:p>
        </p:txBody>
      </p:sp>
      <p:sp>
        <p:nvSpPr>
          <p:cNvPr id="3" name="Oval Callout 2"/>
          <p:cNvSpPr/>
          <p:nvPr/>
        </p:nvSpPr>
        <p:spPr>
          <a:xfrm>
            <a:off x="3029494" y="1305078"/>
            <a:ext cx="2169366" cy="595021"/>
          </a:xfrm>
          <a:prstGeom prst="wedgeEllipseCallout">
            <a:avLst>
              <a:gd name="adj1" fmla="val -45116"/>
              <a:gd name="adj2" fmla="val 78028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  <a:latin typeface="American Typewriter"/>
                <a:cs typeface="American Typewriter"/>
              </a:rPr>
              <a:t>Signal Phrase</a:t>
            </a:r>
          </a:p>
        </p:txBody>
      </p:sp>
      <p:sp>
        <p:nvSpPr>
          <p:cNvPr id="4" name="Oval Callout 3"/>
          <p:cNvSpPr/>
          <p:nvPr/>
        </p:nvSpPr>
        <p:spPr>
          <a:xfrm>
            <a:off x="3878406" y="3535497"/>
            <a:ext cx="1567380" cy="663677"/>
          </a:xfrm>
          <a:prstGeom prst="wedgeEllipseCallout">
            <a:avLst>
              <a:gd name="adj1" fmla="val -47233"/>
              <a:gd name="adj2" fmla="val -45833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000000"/>
                </a:solidFill>
                <a:latin typeface="American Typewriter"/>
                <a:cs typeface="American Typewriter"/>
              </a:rPr>
              <a:t>Page number</a:t>
            </a:r>
          </a:p>
        </p:txBody>
      </p:sp>
    </p:spTree>
    <p:extLst>
      <p:ext uri="{BB962C8B-B14F-4D97-AF65-F5344CB8AC3E}">
        <p14:creationId xmlns:p14="http://schemas.microsoft.com/office/powerpoint/2010/main" val="36876065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55904" y="289031"/>
            <a:ext cx="7632192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400" dirty="0">
                <a:solidFill>
                  <a:srgbClr val="F4D38A"/>
                </a:solidFill>
                <a:latin typeface="Rockwell Std Light"/>
              </a:rPr>
              <a:t>MLA </a:t>
            </a:r>
            <a:r>
              <a:rPr lang="en-US" sz="3400" dirty="0">
                <a:solidFill>
                  <a:srgbClr val="F3E5C8"/>
                </a:solidFill>
                <a:latin typeface="Rockwell Std Light"/>
              </a:rPr>
              <a:t>IN-TEXT CITATION</a:t>
            </a:r>
          </a:p>
        </p:txBody>
      </p:sp>
      <p:pic>
        <p:nvPicPr>
          <p:cNvPr id="2" name="Picture 1" descr="theUCWbLDotsBi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1512" y="4204386"/>
            <a:ext cx="2386584" cy="633984"/>
          </a:xfrm>
          <a:prstGeom prst="rect">
            <a:avLst/>
          </a:prstGeom>
        </p:spPr>
      </p:pic>
      <p:sp>
        <p:nvSpPr>
          <p:cNvPr id="8" name="Content Placeholder 2"/>
          <p:cNvSpPr txBox="1">
            <a:spLocks/>
          </p:cNvSpPr>
          <p:nvPr/>
        </p:nvSpPr>
        <p:spPr>
          <a:xfrm>
            <a:off x="755904" y="904584"/>
            <a:ext cx="7632192" cy="34951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endParaRPr lang="en-US" sz="2400" dirty="0">
              <a:solidFill>
                <a:schemeClr val="bg1"/>
              </a:solidFill>
              <a:latin typeface="Rockwell"/>
              <a:cs typeface="Rockwell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55905" y="914835"/>
            <a:ext cx="7632192" cy="42242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>
                <a:solidFill>
                  <a:srgbClr val="F4D38A"/>
                </a:solidFill>
                <a:latin typeface="Rockwell"/>
                <a:cs typeface="Rockwell"/>
              </a:rPr>
              <a:t>With a signal phrase: </a:t>
            </a:r>
          </a:p>
          <a:p>
            <a:pPr>
              <a:lnSpc>
                <a:spcPct val="150000"/>
              </a:lnSpc>
            </a:pPr>
            <a:r>
              <a:rPr lang="en-US" dirty="0">
                <a:solidFill>
                  <a:srgbClr val="FFFFFF"/>
                </a:solidFill>
                <a:latin typeface="Rockwell"/>
                <a:cs typeface="Rockwell"/>
              </a:rPr>
              <a:t>Michael Paulson wrote in the </a:t>
            </a:r>
            <a:r>
              <a:rPr lang="en-US" i="1" dirty="0">
                <a:solidFill>
                  <a:srgbClr val="FFFFFF"/>
                </a:solidFill>
                <a:latin typeface="Rockwell"/>
                <a:cs typeface="Rockwell"/>
              </a:rPr>
              <a:t>New York Times, </a:t>
            </a:r>
            <a:r>
              <a:rPr lang="en-US" dirty="0">
                <a:solidFill>
                  <a:srgbClr val="FFFFFF"/>
                </a:solidFill>
                <a:latin typeface="Rockwell"/>
                <a:cs typeface="Rockwell"/>
              </a:rPr>
              <a:t>Odom “hungered to join the </a:t>
            </a:r>
            <a:r>
              <a:rPr lang="en-US" i="1" dirty="0">
                <a:solidFill>
                  <a:srgbClr val="FFFFFF"/>
                </a:solidFill>
                <a:latin typeface="Rockwell"/>
                <a:cs typeface="Rockwell"/>
              </a:rPr>
              <a:t>Hamilton </a:t>
            </a:r>
            <a:r>
              <a:rPr lang="en-US" dirty="0">
                <a:solidFill>
                  <a:srgbClr val="FFFFFF"/>
                </a:solidFill>
                <a:latin typeface="Rockwell"/>
                <a:cs typeface="Rockwell"/>
              </a:rPr>
              <a:t>cast because he recognized the ambition of the lyrics, the appeal of the music, and the drama of the story.” </a:t>
            </a:r>
          </a:p>
          <a:p>
            <a:pPr>
              <a:lnSpc>
                <a:spcPct val="150000"/>
              </a:lnSpc>
            </a:pPr>
            <a:endParaRPr lang="en-US" dirty="0">
              <a:solidFill>
                <a:srgbClr val="F3E5C8"/>
              </a:solidFill>
              <a:latin typeface="Rockwell"/>
              <a:cs typeface="Rockwell"/>
            </a:endParaRPr>
          </a:p>
          <a:p>
            <a:pPr>
              <a:lnSpc>
                <a:spcPct val="150000"/>
              </a:lnSpc>
            </a:pPr>
            <a:r>
              <a:rPr lang="en-US" dirty="0">
                <a:solidFill>
                  <a:srgbClr val="F4D38A"/>
                </a:solidFill>
                <a:latin typeface="Rockwell"/>
                <a:cs typeface="Rockwell"/>
              </a:rPr>
              <a:t>Without a signal phrase: </a:t>
            </a:r>
          </a:p>
          <a:p>
            <a:pPr>
              <a:lnSpc>
                <a:spcPct val="150000"/>
              </a:lnSpc>
            </a:pPr>
            <a:r>
              <a:rPr lang="en-US" dirty="0">
                <a:solidFill>
                  <a:schemeClr val="bg1"/>
                </a:solidFill>
                <a:latin typeface="Rockwell"/>
                <a:cs typeface="Rockwell"/>
              </a:rPr>
              <a:t>Leslie Odom, the start of </a:t>
            </a:r>
            <a:r>
              <a:rPr lang="en-US" i="1" dirty="0">
                <a:solidFill>
                  <a:schemeClr val="bg1"/>
                </a:solidFill>
                <a:latin typeface="Rockwell"/>
                <a:cs typeface="Rockwell"/>
              </a:rPr>
              <a:t>Hamilton, </a:t>
            </a:r>
            <a:r>
              <a:rPr lang="en-US" dirty="0">
                <a:solidFill>
                  <a:schemeClr val="bg1"/>
                </a:solidFill>
                <a:latin typeface="Rockwell"/>
                <a:cs typeface="Rockwell"/>
              </a:rPr>
              <a:t>joined the show because “he recognized the ambition of the lyrics, the appeal of the music, and the drama of the story” (Paulson).  </a:t>
            </a:r>
          </a:p>
          <a:p>
            <a:pPr>
              <a:lnSpc>
                <a:spcPct val="150000"/>
              </a:lnSpc>
            </a:pPr>
            <a:endParaRPr lang="en-US" dirty="0">
              <a:solidFill>
                <a:srgbClr val="F3E5C8"/>
              </a:solidFill>
              <a:latin typeface="Rockwell"/>
              <a:cs typeface="Rockwell"/>
            </a:endParaRPr>
          </a:p>
        </p:txBody>
      </p:sp>
    </p:spTree>
    <p:extLst>
      <p:ext uri="{BB962C8B-B14F-4D97-AF65-F5344CB8AC3E}">
        <p14:creationId xmlns:p14="http://schemas.microsoft.com/office/powerpoint/2010/main" val="2659167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55904" y="289031"/>
            <a:ext cx="7632192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400" dirty="0">
                <a:solidFill>
                  <a:srgbClr val="F4D38A"/>
                </a:solidFill>
                <a:latin typeface="Rockwell Std Light"/>
              </a:rPr>
              <a:t>MLA </a:t>
            </a:r>
            <a:r>
              <a:rPr lang="en-US" sz="3400" dirty="0">
                <a:solidFill>
                  <a:srgbClr val="F3E5C8"/>
                </a:solidFill>
                <a:latin typeface="Rockwell Std Light"/>
              </a:rPr>
              <a:t> CITATION STYLE</a:t>
            </a:r>
          </a:p>
        </p:txBody>
      </p:sp>
      <p:pic>
        <p:nvPicPr>
          <p:cNvPr id="2" name="Picture 1" descr="theUCWbLDotsBi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1512" y="4204386"/>
            <a:ext cx="2386584" cy="633984"/>
          </a:xfrm>
          <a:prstGeom prst="rect">
            <a:avLst/>
          </a:prstGeom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8680835"/>
              </p:ext>
            </p:extLst>
          </p:nvPr>
        </p:nvGraphicFramePr>
        <p:xfrm>
          <a:off x="755903" y="904580"/>
          <a:ext cx="3019535" cy="393379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28754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73198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9337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Core Elements</a:t>
                      </a:r>
                      <a:r>
                        <a:rPr lang="en-US" baseline="0" dirty="0"/>
                        <a:t>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93379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Author.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93379"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Title of Source.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93379"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Title of container,</a:t>
                      </a:r>
                      <a:r>
                        <a:rPr lang="en-US" baseline="0" dirty="0"/>
                        <a:t>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93379"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Other contributors,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93379"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Version,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93379">
                <a:tc>
                  <a:txBody>
                    <a:bodyPr/>
                    <a:lstStyle/>
                    <a:p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Number,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93379">
                <a:tc>
                  <a:txBody>
                    <a:bodyPr/>
                    <a:lstStyle/>
                    <a:p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Publisher,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93379">
                <a:tc>
                  <a:txBody>
                    <a:bodyPr/>
                    <a:lstStyle/>
                    <a:p>
                      <a:r>
                        <a:rPr lang="en-US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Publication</a:t>
                      </a:r>
                      <a:r>
                        <a:rPr lang="en-US" baseline="0" dirty="0"/>
                        <a:t> date,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93379">
                <a:tc>
                  <a:txBody>
                    <a:bodyPr/>
                    <a:lstStyle/>
                    <a:p>
                      <a:r>
                        <a:rPr lang="en-US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Location.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</a:tbl>
          </a:graphicData>
        </a:graphic>
      </p:graphicFrame>
      <p:sp>
        <p:nvSpPr>
          <p:cNvPr id="8" name="Rounded Rectangular Callout 7"/>
          <p:cNvSpPr/>
          <p:nvPr/>
        </p:nvSpPr>
        <p:spPr>
          <a:xfrm>
            <a:off x="4102351" y="2786300"/>
            <a:ext cx="2361659" cy="1498185"/>
          </a:xfrm>
          <a:prstGeom prst="wedgeRoundRectCallout">
            <a:avLst>
              <a:gd name="adj1" fmla="val -57479"/>
              <a:gd name="adj2" fmla="val -27102"/>
              <a:gd name="adj3" fmla="val 16667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Rockwell"/>
                <a:cs typeface="Rockwell"/>
              </a:rPr>
              <a:t>Follow each element with the punctuation mark shown (unless it is the final element, then use a period!)</a:t>
            </a:r>
          </a:p>
        </p:txBody>
      </p:sp>
      <p:sp>
        <p:nvSpPr>
          <p:cNvPr id="10" name="Rounded Rectangular Callout 9"/>
          <p:cNvSpPr/>
          <p:nvPr/>
        </p:nvSpPr>
        <p:spPr>
          <a:xfrm>
            <a:off x="5903415" y="1006959"/>
            <a:ext cx="2986030" cy="1699242"/>
          </a:xfrm>
          <a:prstGeom prst="wedgeRoundRectCallout">
            <a:avLst>
              <a:gd name="adj1" fmla="val -60680"/>
              <a:gd name="adj2" fmla="val 30850"/>
              <a:gd name="adj3" fmla="val 16667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262626"/>
                </a:solidFill>
                <a:latin typeface="American Typewriter"/>
                <a:cs typeface="American Typewriter"/>
              </a:rPr>
              <a:t>If your text is located within another “container” (i.e.: database, anthology, etc.), add elements 3-9 at the end for each additional container. </a:t>
            </a:r>
          </a:p>
        </p:txBody>
      </p:sp>
      <p:sp>
        <p:nvSpPr>
          <p:cNvPr id="11" name="Rounded Rectangular Callout 10"/>
          <p:cNvSpPr/>
          <p:nvPr/>
        </p:nvSpPr>
        <p:spPr>
          <a:xfrm>
            <a:off x="4284905" y="1246190"/>
            <a:ext cx="1341259" cy="854530"/>
          </a:xfrm>
          <a:prstGeom prst="wedgeRoundRectCallout">
            <a:avLst>
              <a:gd name="adj1" fmla="val -65965"/>
              <a:gd name="adj2" fmla="val 34723"/>
              <a:gd name="adj3" fmla="val 16667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262626"/>
                </a:solidFill>
                <a:latin typeface="American Typewriter"/>
                <a:cs typeface="American Typewriter"/>
              </a:rPr>
              <a:t>Omit any irrelevant elements </a:t>
            </a:r>
          </a:p>
        </p:txBody>
      </p:sp>
    </p:spTree>
    <p:extLst>
      <p:ext uri="{BB962C8B-B14F-4D97-AF65-F5344CB8AC3E}">
        <p14:creationId xmlns:p14="http://schemas.microsoft.com/office/powerpoint/2010/main" val="7963971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55904" y="289031"/>
            <a:ext cx="7632192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400" dirty="0">
                <a:solidFill>
                  <a:srgbClr val="F4D38A"/>
                </a:solidFill>
                <a:latin typeface="Rockwell Std Light"/>
              </a:rPr>
              <a:t>MLA</a:t>
            </a:r>
            <a:r>
              <a:rPr lang="en-US" sz="3400" dirty="0">
                <a:solidFill>
                  <a:srgbClr val="F3E5C8"/>
                </a:solidFill>
                <a:latin typeface="Rockwell Std Light"/>
              </a:rPr>
              <a:t> CITATION STYLE</a:t>
            </a:r>
          </a:p>
        </p:txBody>
      </p:sp>
      <p:pic>
        <p:nvPicPr>
          <p:cNvPr id="2" name="Picture 1" descr="theUCWbLDotsBi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1512" y="4204386"/>
            <a:ext cx="2386584" cy="633984"/>
          </a:xfrm>
          <a:prstGeom prst="rect">
            <a:avLst/>
          </a:prstGeom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0909464"/>
              </p:ext>
            </p:extLst>
          </p:nvPr>
        </p:nvGraphicFramePr>
        <p:xfrm>
          <a:off x="384524" y="952056"/>
          <a:ext cx="4968640" cy="370840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33501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93176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70185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Core Element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Example: 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Author. 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Joan Didion.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Title of source. 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The Year of Magical Thinking. </a:t>
                      </a:r>
                      <a:endParaRPr lang="en-US" sz="1600" i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Title of container,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Other contributors,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Version,</a:t>
                      </a:r>
                      <a:r>
                        <a:rPr lang="en-US" sz="1600" baseline="0" dirty="0"/>
                        <a:t> 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Number, 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Publisher, 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Alfred A. Knopf,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Publication date, 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2005.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9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Location. 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578686" y="1447953"/>
            <a:ext cx="3240385" cy="18697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ctr">
              <a:lnSpc>
                <a:spcPct val="150000"/>
              </a:lnSpc>
            </a:pPr>
            <a:r>
              <a:rPr lang="en-US" dirty="0">
                <a:solidFill>
                  <a:srgbClr val="F3E5C8"/>
                </a:solidFill>
                <a:latin typeface="American Typewriter"/>
                <a:cs typeface="American Typewriter"/>
              </a:rPr>
              <a:t>Works Cited </a:t>
            </a:r>
          </a:p>
          <a:p>
            <a:pPr marL="457200" indent="-457200" algn="ctr">
              <a:lnSpc>
                <a:spcPct val="50000"/>
              </a:lnSpc>
            </a:pPr>
            <a:endParaRPr lang="en-US" dirty="0">
              <a:solidFill>
                <a:srgbClr val="F3E5C8"/>
              </a:solidFill>
              <a:latin typeface="American Typewriter"/>
              <a:cs typeface="American Typewriter"/>
            </a:endParaRPr>
          </a:p>
          <a:p>
            <a:pPr marL="457200" indent="-457200">
              <a:lnSpc>
                <a:spcPct val="150000"/>
              </a:lnSpc>
            </a:pPr>
            <a:r>
              <a:rPr lang="en-US" dirty="0">
                <a:solidFill>
                  <a:srgbClr val="F3E5C8"/>
                </a:solidFill>
                <a:latin typeface="American Typewriter"/>
                <a:cs typeface="American Typewriter"/>
              </a:rPr>
              <a:t>Didion, Joan. </a:t>
            </a:r>
            <a:r>
              <a:rPr lang="en-US" i="1" dirty="0">
                <a:solidFill>
                  <a:srgbClr val="F3E5C8"/>
                </a:solidFill>
                <a:latin typeface="American Typewriter"/>
                <a:cs typeface="American Typewriter"/>
              </a:rPr>
              <a:t>The Year of Magical Thinking. </a:t>
            </a:r>
            <a:r>
              <a:rPr lang="en-US" dirty="0">
                <a:solidFill>
                  <a:srgbClr val="F3E5C8"/>
                </a:solidFill>
                <a:latin typeface="American Typewriter"/>
                <a:cs typeface="American Typewriter"/>
              </a:rPr>
              <a:t>Alfred A. Knopf, 2005.</a:t>
            </a:r>
          </a:p>
        </p:txBody>
      </p:sp>
    </p:spTree>
    <p:extLst>
      <p:ext uri="{BB962C8B-B14F-4D97-AF65-F5344CB8AC3E}">
        <p14:creationId xmlns:p14="http://schemas.microsoft.com/office/powerpoint/2010/main" val="4225818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creen Shot 2016-05-12 at 11.00.59 AM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399" b="5399"/>
          <a:stretch>
            <a:fillRect/>
          </a:stretch>
        </p:blipFill>
        <p:spPr/>
      </p:pic>
      <p:sp>
        <p:nvSpPr>
          <p:cNvPr id="8" name="Up-Down Arrow 7"/>
          <p:cNvSpPr/>
          <p:nvPr/>
        </p:nvSpPr>
        <p:spPr>
          <a:xfrm>
            <a:off x="1428845" y="1733833"/>
            <a:ext cx="286228" cy="2332127"/>
          </a:xfrm>
          <a:prstGeom prst="upDown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7610"/>
            <a:ext cx="8229600" cy="1020919"/>
          </a:xfrm>
        </p:spPr>
        <p:txBody>
          <a:bodyPr>
            <a:noAutofit/>
          </a:bodyPr>
          <a:lstStyle/>
          <a:p>
            <a:pPr algn="r"/>
            <a:r>
              <a:rPr lang="en-US" sz="3400" dirty="0">
                <a:solidFill>
                  <a:srgbClr val="F4D38A"/>
                </a:solidFill>
                <a:latin typeface="Rockwell Std Light"/>
              </a:rPr>
              <a:t>MLA CITATION: </a:t>
            </a:r>
            <a:r>
              <a:rPr lang="en-US" sz="3400" dirty="0">
                <a:solidFill>
                  <a:srgbClr val="F3E5C8"/>
                </a:solidFill>
                <a:latin typeface="Rockwell Std Light"/>
              </a:rPr>
              <a:t>BLOCK QUOTES</a:t>
            </a:r>
            <a:br>
              <a:rPr lang="en-US" sz="3400" dirty="0">
                <a:solidFill>
                  <a:srgbClr val="F3E5C8"/>
                </a:solidFill>
                <a:latin typeface="Rockwell Std Light"/>
              </a:rPr>
            </a:br>
            <a:endParaRPr lang="en-US" sz="3400" dirty="0">
              <a:solidFill>
                <a:srgbClr val="F3E5C8"/>
              </a:solidFill>
            </a:endParaRPr>
          </a:p>
        </p:txBody>
      </p:sp>
      <p:sp>
        <p:nvSpPr>
          <p:cNvPr id="5" name="Rounded Rectangular Callout 4"/>
          <p:cNvSpPr/>
          <p:nvPr/>
        </p:nvSpPr>
        <p:spPr>
          <a:xfrm>
            <a:off x="5471136" y="1200151"/>
            <a:ext cx="964775" cy="418378"/>
          </a:xfrm>
          <a:prstGeom prst="wedgeRoundRectCallout">
            <a:avLst>
              <a:gd name="adj1" fmla="val -63936"/>
              <a:gd name="adj2" fmla="val 21642"/>
              <a:gd name="adj3" fmla="val 16667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American Typewriter"/>
                <a:cs typeface="American Typewriter"/>
              </a:rPr>
              <a:t>colon</a:t>
            </a:r>
          </a:p>
        </p:txBody>
      </p:sp>
      <p:sp>
        <p:nvSpPr>
          <p:cNvPr id="6" name="Rounded Rectangular Callout 5"/>
          <p:cNvSpPr/>
          <p:nvPr/>
        </p:nvSpPr>
        <p:spPr>
          <a:xfrm>
            <a:off x="3566008" y="3626395"/>
            <a:ext cx="2869904" cy="622715"/>
          </a:xfrm>
          <a:prstGeom prst="wedgeRoundRectCallout">
            <a:avLst>
              <a:gd name="adj1" fmla="val -59294"/>
              <a:gd name="adj2" fmla="val 11337"/>
              <a:gd name="adj3" fmla="val 16667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0000"/>
                </a:solidFill>
                <a:latin typeface="American Typewriter"/>
                <a:cs typeface="American Typewriter"/>
              </a:rPr>
              <a:t>Parenthetical citation </a:t>
            </a:r>
            <a:r>
              <a:rPr lang="en-US" i="1" dirty="0">
                <a:solidFill>
                  <a:srgbClr val="000000"/>
                </a:solidFill>
                <a:latin typeface="American Typewriter"/>
                <a:cs typeface="American Typewriter"/>
              </a:rPr>
              <a:t>after </a:t>
            </a:r>
            <a:r>
              <a:rPr lang="en-US" dirty="0">
                <a:solidFill>
                  <a:srgbClr val="000000"/>
                </a:solidFill>
                <a:latin typeface="American Typewriter"/>
                <a:cs typeface="American Typewriter"/>
              </a:rPr>
              <a:t>the quote</a:t>
            </a:r>
          </a:p>
        </p:txBody>
      </p:sp>
      <p:sp>
        <p:nvSpPr>
          <p:cNvPr id="7" name="Rounded Rectangular Callout 6"/>
          <p:cNvSpPr/>
          <p:nvPr/>
        </p:nvSpPr>
        <p:spPr>
          <a:xfrm>
            <a:off x="457200" y="2423703"/>
            <a:ext cx="1257873" cy="793656"/>
          </a:xfrm>
          <a:prstGeom prst="wedgeRoundRectCallout">
            <a:avLst>
              <a:gd name="adj1" fmla="val 14118"/>
              <a:gd name="adj2" fmla="val 40961"/>
              <a:gd name="adj3" fmla="val 16667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0000"/>
                </a:solidFill>
                <a:latin typeface="American Typewriter"/>
                <a:cs typeface="American Typewriter"/>
              </a:rPr>
              <a:t>Indented ½ inch</a:t>
            </a:r>
          </a:p>
        </p:txBody>
      </p:sp>
    </p:spTree>
    <p:extLst>
      <p:ext uri="{BB962C8B-B14F-4D97-AF65-F5344CB8AC3E}">
        <p14:creationId xmlns:p14="http://schemas.microsoft.com/office/powerpoint/2010/main" val="31361274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56763" y="289031"/>
            <a:ext cx="8214675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400" dirty="0">
                <a:solidFill>
                  <a:srgbClr val="F4D38A"/>
                </a:solidFill>
                <a:latin typeface="Rockwell Std Light"/>
              </a:rPr>
              <a:t>CITATION </a:t>
            </a:r>
            <a:r>
              <a:rPr lang="en-US" sz="3400" dirty="0">
                <a:solidFill>
                  <a:srgbClr val="F3E5C8"/>
                </a:solidFill>
                <a:latin typeface="Rockwell Std Light"/>
              </a:rPr>
              <a:t>PRACTICE</a:t>
            </a:r>
          </a:p>
        </p:txBody>
      </p:sp>
      <p:pic>
        <p:nvPicPr>
          <p:cNvPr id="2" name="Picture 1" descr="theUCWbLDotsBi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1512" y="4204386"/>
            <a:ext cx="2386584" cy="63398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07427" y="832462"/>
            <a:ext cx="85291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dirty="0">
              <a:solidFill>
                <a:schemeClr val="bg1"/>
              </a:solidFill>
              <a:latin typeface="Rockwell"/>
              <a:cs typeface="Rockwell"/>
            </a:endParaRPr>
          </a:p>
        </p:txBody>
      </p:sp>
      <p:sp>
        <p:nvSpPr>
          <p:cNvPr id="5" name="Shape 127"/>
          <p:cNvSpPr txBox="1">
            <a:spLocks noGrp="1"/>
          </p:cNvSpPr>
          <p:nvPr/>
        </p:nvSpPr>
        <p:spPr>
          <a:xfrm>
            <a:off x="307427" y="1206501"/>
            <a:ext cx="8664011" cy="355600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342900" marR="0" indent="-1397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Font typeface="Carme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L="742950" marR="0" indent="-1079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Font typeface="Carme"/>
              <a:buChar char="–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marL="1143000" marR="0" indent="-762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Font typeface="Carme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3pPr>
            <a:lvl4pPr marL="1600200" marR="0" indent="-101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Font typeface="Carme"/>
              <a:buChar char="–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4pPr>
            <a:lvl5pPr marL="2057400" marR="0" indent="-101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Font typeface="Carme"/>
              <a:buChar char="»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5pPr>
            <a:lvl6pPr marL="2514600" marR="0" indent="-101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6pPr>
            <a:lvl7pPr marL="2971800" marR="0" indent="-101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7pPr>
            <a:lvl8pPr marL="3429000" marR="0" indent="-101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8pPr>
            <a:lvl9pPr marL="3886200" marR="0" indent="-101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9pPr>
          </a:lstStyle>
          <a:p>
            <a:pPr marL="0" indent="0">
              <a:lnSpc>
                <a:spcPct val="150000"/>
              </a:lnSpc>
              <a:buNone/>
            </a:pPr>
            <a:r>
              <a:rPr lang="en-US" sz="2800" dirty="0">
                <a:solidFill>
                  <a:schemeClr val="bg1"/>
                </a:solidFill>
                <a:latin typeface="Rockwell"/>
                <a:cs typeface="Rockwell"/>
              </a:rPr>
              <a:t>Get into groups of 2-3. For each of the following sources, create a Works Cited entry in MLA format</a:t>
            </a:r>
          </a:p>
          <a:p>
            <a:pPr marL="0" indent="0">
              <a:lnSpc>
                <a:spcPct val="150000"/>
              </a:lnSpc>
              <a:buNone/>
            </a:pPr>
            <a:endParaRPr lang="en-US" sz="2800" dirty="0">
              <a:solidFill>
                <a:schemeClr val="bg1"/>
              </a:solidFill>
              <a:latin typeface="Rockwell"/>
              <a:cs typeface="Rockwell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sz="2800" dirty="0">
                <a:solidFill>
                  <a:schemeClr val="bg1"/>
                </a:solidFill>
                <a:latin typeface="Rockwell"/>
                <a:cs typeface="Rockwell"/>
              </a:rPr>
              <a:t>*Use the Purdue OWL if you need extra guidance!</a:t>
            </a:r>
          </a:p>
        </p:txBody>
      </p:sp>
    </p:spTree>
    <p:extLst>
      <p:ext uri="{BB962C8B-B14F-4D97-AF65-F5344CB8AC3E}">
        <p14:creationId xmlns:p14="http://schemas.microsoft.com/office/powerpoint/2010/main" val="38219364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heUCWbLDotsBi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1512" y="4204386"/>
            <a:ext cx="2386584" cy="633984"/>
          </a:xfrm>
          <a:prstGeom prst="rect">
            <a:avLst/>
          </a:prstGeom>
        </p:spPr>
      </p:pic>
      <p:sp>
        <p:nvSpPr>
          <p:cNvPr id="5" name="Rounded Rectangular Callout 4"/>
          <p:cNvSpPr/>
          <p:nvPr/>
        </p:nvSpPr>
        <p:spPr>
          <a:xfrm>
            <a:off x="342900" y="520700"/>
            <a:ext cx="3949700" cy="3390900"/>
          </a:xfrm>
          <a:prstGeom prst="wedgeRoundRectCallout">
            <a:avLst>
              <a:gd name="adj1" fmla="val 38993"/>
              <a:gd name="adj2" fmla="val 59481"/>
              <a:gd name="adj3" fmla="val 16667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American Typewriter"/>
                <a:cs typeface="American Typewriter"/>
              </a:rPr>
              <a:t>From Google Books</a:t>
            </a:r>
          </a:p>
          <a:p>
            <a:pPr algn="ctr"/>
            <a:r>
              <a:rPr lang="en-US" dirty="0">
                <a:solidFill>
                  <a:schemeClr val="tx1"/>
                </a:solidFill>
                <a:latin typeface="American Typewriter"/>
                <a:cs typeface="American Typewriter"/>
              </a:rPr>
              <a:t>Printed 1965</a:t>
            </a:r>
          </a:p>
          <a:p>
            <a:pPr algn="ctr"/>
            <a:endParaRPr lang="en-US" dirty="0">
              <a:solidFill>
                <a:schemeClr val="tx1"/>
              </a:solidFill>
              <a:latin typeface="American Typewriter"/>
              <a:cs typeface="American Typewriter"/>
            </a:endParaRPr>
          </a:p>
          <a:p>
            <a:pPr algn="ctr"/>
            <a:r>
              <a:rPr lang="en-US" dirty="0">
                <a:solidFill>
                  <a:schemeClr val="tx1"/>
                </a:solidFill>
                <a:latin typeface="American Typewriter"/>
                <a:cs typeface="American Typewriter"/>
              </a:rPr>
              <a:t>URL: </a:t>
            </a:r>
          </a:p>
          <a:p>
            <a:pPr algn="ctr"/>
            <a:r>
              <a:rPr lang="en-US" dirty="0">
                <a:solidFill>
                  <a:schemeClr val="tx1"/>
                </a:solidFill>
                <a:latin typeface="American Typewriter"/>
                <a:cs typeface="American Typewriter"/>
              </a:rPr>
              <a:t>https://</a:t>
            </a:r>
            <a:r>
              <a:rPr lang="en-US" dirty="0" err="1">
                <a:solidFill>
                  <a:schemeClr val="tx1"/>
                </a:solidFill>
                <a:latin typeface="American Typewriter"/>
                <a:cs typeface="American Typewriter"/>
              </a:rPr>
              <a:t>books.google.com</a:t>
            </a:r>
            <a:r>
              <a:rPr lang="en-US" dirty="0">
                <a:solidFill>
                  <a:schemeClr val="tx1"/>
                </a:solidFill>
                <a:latin typeface="American Typewriter"/>
                <a:cs typeface="American Typewriter"/>
              </a:rPr>
              <a:t>/books/about/</a:t>
            </a:r>
            <a:r>
              <a:rPr lang="en-US" dirty="0" err="1">
                <a:solidFill>
                  <a:schemeClr val="tx1"/>
                </a:solidFill>
                <a:latin typeface="American Typewriter"/>
                <a:cs typeface="American Typewriter"/>
              </a:rPr>
              <a:t>Everything_That_Rises_Must_Converge.html?id</a:t>
            </a:r>
            <a:r>
              <a:rPr lang="en-US" dirty="0">
                <a:solidFill>
                  <a:schemeClr val="tx1"/>
                </a:solidFill>
                <a:latin typeface="American Typewriter"/>
                <a:cs typeface="American Typewriter"/>
              </a:rPr>
              <a:t>=d33C-NWNtUQC</a:t>
            </a:r>
          </a:p>
        </p:txBody>
      </p:sp>
      <p:pic>
        <p:nvPicPr>
          <p:cNvPr id="3" name="Picture 2" descr="Screen Shot 2016-05-06 at 12.58.14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0017" y="0"/>
            <a:ext cx="4237834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88785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56763" y="289031"/>
            <a:ext cx="8214675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400" dirty="0">
                <a:solidFill>
                  <a:srgbClr val="F4D38A"/>
                </a:solidFill>
                <a:latin typeface="Rockwell Std Light"/>
              </a:rPr>
              <a:t>CITATION CREATION: </a:t>
            </a:r>
            <a:r>
              <a:rPr lang="en-US" sz="3400" dirty="0">
                <a:solidFill>
                  <a:srgbClr val="F3E5C8"/>
                </a:solidFill>
                <a:latin typeface="Rockwell Std Light"/>
              </a:rPr>
              <a:t>ANSWER</a:t>
            </a:r>
          </a:p>
        </p:txBody>
      </p:sp>
      <p:pic>
        <p:nvPicPr>
          <p:cNvPr id="2" name="Picture 1" descr="theUCWbLDotsBi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1512" y="4204386"/>
            <a:ext cx="2386584" cy="63398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81891" y="1377537"/>
            <a:ext cx="803959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</a:pPr>
            <a:r>
              <a:rPr lang="en-US" sz="2400" dirty="0">
                <a:solidFill>
                  <a:srgbClr val="FFFFFF"/>
                </a:solidFill>
                <a:latin typeface="Rockwell" panose="02060603020205020403" pitchFamily="18" charset="0"/>
              </a:rPr>
              <a:t>O’Connor, Flannery. </a:t>
            </a:r>
            <a:r>
              <a:rPr lang="en-US" sz="2400" i="1" dirty="0">
                <a:solidFill>
                  <a:srgbClr val="FFFFFF"/>
                </a:solidFill>
                <a:latin typeface="Rockwell" panose="02060603020205020403" pitchFamily="18" charset="0"/>
              </a:rPr>
              <a:t>Everything That Rises Must Converge. </a:t>
            </a:r>
            <a:r>
              <a:rPr lang="en-US" sz="2400" dirty="0">
                <a:solidFill>
                  <a:srgbClr val="FFFFFF"/>
                </a:solidFill>
                <a:latin typeface="Rockwell" panose="02060603020205020403" pitchFamily="18" charset="0"/>
              </a:rPr>
              <a:t>Farrar, Straus and Giroux,</a:t>
            </a:r>
            <a:r>
              <a:rPr lang="en-US" sz="2400" i="1" dirty="0">
                <a:solidFill>
                  <a:srgbClr val="FFFFFF"/>
                </a:solidFill>
                <a:latin typeface="Rockwell" panose="02060603020205020403" pitchFamily="18" charset="0"/>
              </a:rPr>
              <a:t> </a:t>
            </a:r>
            <a:r>
              <a:rPr lang="en-US" sz="2400" dirty="0">
                <a:solidFill>
                  <a:srgbClr val="FFFFFF"/>
                </a:solidFill>
                <a:latin typeface="Rockwell" panose="02060603020205020403" pitchFamily="18" charset="0"/>
              </a:rPr>
              <a:t>1965. </a:t>
            </a:r>
            <a:r>
              <a:rPr lang="en-US" sz="2400" i="1" dirty="0">
                <a:solidFill>
                  <a:srgbClr val="FFFFFF"/>
                </a:solidFill>
                <a:latin typeface="Rockwell" panose="02060603020205020403" pitchFamily="18" charset="0"/>
              </a:rPr>
              <a:t>Google Books</a:t>
            </a:r>
            <a:r>
              <a:rPr lang="en-US" sz="2400" dirty="0">
                <a:solidFill>
                  <a:srgbClr val="FFFFFF"/>
                </a:solidFill>
                <a:latin typeface="Rockwell" panose="02060603020205020403" pitchFamily="18" charset="0"/>
              </a:rPr>
              <a:t>, </a:t>
            </a:r>
            <a:r>
              <a:rPr lang="en-US" sz="2400" dirty="0" err="1">
                <a:solidFill>
                  <a:schemeClr val="bg1"/>
                </a:solidFill>
                <a:latin typeface="American Typewriter"/>
                <a:cs typeface="American Typewriter"/>
              </a:rPr>
              <a:t>books.google.com</a:t>
            </a:r>
            <a:r>
              <a:rPr lang="en-US" sz="2400" dirty="0">
                <a:solidFill>
                  <a:schemeClr val="bg1"/>
                </a:solidFill>
                <a:latin typeface="American Typewriter"/>
                <a:cs typeface="American Typewriter"/>
              </a:rPr>
              <a:t>/books/about/</a:t>
            </a:r>
            <a:r>
              <a:rPr lang="en-US" sz="2400" dirty="0" err="1">
                <a:solidFill>
                  <a:schemeClr val="bg1"/>
                </a:solidFill>
                <a:latin typeface="American Typewriter"/>
                <a:cs typeface="American Typewriter"/>
              </a:rPr>
              <a:t>Everything_That_Rises_Must_Converge.html?id</a:t>
            </a:r>
            <a:r>
              <a:rPr lang="en-US" sz="2400" dirty="0">
                <a:solidFill>
                  <a:schemeClr val="bg1"/>
                </a:solidFill>
                <a:latin typeface="American Typewriter"/>
                <a:cs typeface="American Typewriter"/>
              </a:rPr>
              <a:t>=d33C-NWNtUQC.</a:t>
            </a:r>
            <a:r>
              <a:rPr lang="en-US" sz="2400" dirty="0">
                <a:solidFill>
                  <a:schemeClr val="bg1"/>
                </a:solidFill>
                <a:latin typeface="Rockwell" panose="02060603020205020403" pitchFamily="18" charset="0"/>
              </a:rPr>
              <a:t> </a:t>
            </a:r>
            <a:r>
              <a:rPr lang="en-US" sz="2400" i="1" dirty="0">
                <a:solidFill>
                  <a:schemeClr val="bg1"/>
                </a:solidFill>
                <a:latin typeface="Rockwell" panose="02060603020205020403" pitchFamily="18" charset="0"/>
              </a:rPr>
              <a:t> </a:t>
            </a:r>
            <a:endParaRPr lang="en-US" sz="2400" dirty="0">
              <a:solidFill>
                <a:schemeClr val="bg1"/>
              </a:solidFill>
              <a:latin typeface="Rockwell" panose="02060603020205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589714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heUCWbLDotsBi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1512" y="4204386"/>
            <a:ext cx="2386584" cy="63398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07427" y="832462"/>
            <a:ext cx="85291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dirty="0">
              <a:solidFill>
                <a:schemeClr val="bg1"/>
              </a:solidFill>
              <a:latin typeface="Rockwell"/>
              <a:cs typeface="Rockwell"/>
            </a:endParaRPr>
          </a:p>
        </p:txBody>
      </p:sp>
      <p:pic>
        <p:nvPicPr>
          <p:cNvPr id="3" name="Picture 2" descr="Screen Shot 2016-05-06 at 1.07.55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700" y="0"/>
            <a:ext cx="7574797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064017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56763" y="289031"/>
            <a:ext cx="8214675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400" dirty="0">
                <a:solidFill>
                  <a:srgbClr val="F4D38A"/>
                </a:solidFill>
                <a:latin typeface="Rockwell Std Light"/>
              </a:rPr>
              <a:t>CITATION CREATION: </a:t>
            </a:r>
            <a:r>
              <a:rPr lang="en-US" sz="3400" dirty="0">
                <a:solidFill>
                  <a:srgbClr val="F3E5C8"/>
                </a:solidFill>
                <a:latin typeface="Rockwell Std Light"/>
              </a:rPr>
              <a:t>ANSWER</a:t>
            </a:r>
          </a:p>
        </p:txBody>
      </p:sp>
      <p:pic>
        <p:nvPicPr>
          <p:cNvPr id="2" name="Picture 1" descr="theUCWbLDotsBi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1512" y="4204386"/>
            <a:ext cx="2386584" cy="633984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756763" y="1236186"/>
            <a:ext cx="7631333" cy="33855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</a:pPr>
            <a:r>
              <a:rPr lang="en-US" sz="2400" dirty="0">
                <a:solidFill>
                  <a:srgbClr val="FFFFFF"/>
                </a:solidFill>
                <a:latin typeface="Rockwell"/>
                <a:cs typeface="Rockwell"/>
              </a:rPr>
              <a:t>Sturm, Douglas. “Crisis in the American Republic: The Legal and Political Significance of Martin Luther King’s ‘Letter from a Birmingham Jail’.” </a:t>
            </a:r>
            <a:r>
              <a:rPr lang="en-US" sz="2400" i="1" dirty="0">
                <a:solidFill>
                  <a:srgbClr val="FFFFFF"/>
                </a:solidFill>
                <a:latin typeface="Rockwell"/>
                <a:cs typeface="Rockwell"/>
              </a:rPr>
              <a:t>Journal of Law and Religion, </a:t>
            </a:r>
            <a:r>
              <a:rPr lang="en-US" sz="2400" dirty="0">
                <a:solidFill>
                  <a:srgbClr val="FFFFFF"/>
                </a:solidFill>
                <a:latin typeface="Rockwell"/>
                <a:cs typeface="Rockwell"/>
              </a:rPr>
              <a:t>vol. 2, no. 2, Cambridge UP, 1984, pp. 309-324. </a:t>
            </a:r>
            <a:r>
              <a:rPr lang="en-US" sz="2400" i="1" dirty="0">
                <a:solidFill>
                  <a:srgbClr val="FFFFFF"/>
                </a:solidFill>
                <a:latin typeface="Rockwell"/>
                <a:cs typeface="Rockwell"/>
              </a:rPr>
              <a:t>JSTOR</a:t>
            </a:r>
            <a:r>
              <a:rPr lang="en-US" sz="2400" dirty="0">
                <a:solidFill>
                  <a:srgbClr val="FFFFFF"/>
                </a:solidFill>
                <a:latin typeface="Rockwell"/>
                <a:cs typeface="Rockwell"/>
              </a:rPr>
              <a:t>, </a:t>
            </a:r>
            <a:r>
              <a:rPr lang="en-US" sz="2400" dirty="0">
                <a:solidFill>
                  <a:srgbClr val="FFFFFF"/>
                </a:solidFill>
                <a:latin typeface="Rockwell"/>
                <a:cs typeface="Rockwell"/>
                <a:hlinkClick r:id="rId3"/>
              </a:rPr>
              <a:t>www.jstor.org/stable/1051093</a:t>
            </a:r>
            <a:r>
              <a:rPr lang="en-US" sz="2400" dirty="0">
                <a:solidFill>
                  <a:srgbClr val="FFFFFF"/>
                </a:solidFill>
                <a:latin typeface="Rockwell"/>
                <a:cs typeface="Rockwell"/>
              </a:rPr>
              <a:t>.  </a:t>
            </a:r>
          </a:p>
        </p:txBody>
      </p:sp>
    </p:spTree>
    <p:extLst>
      <p:ext uri="{BB962C8B-B14F-4D97-AF65-F5344CB8AC3E}">
        <p14:creationId xmlns:p14="http://schemas.microsoft.com/office/powerpoint/2010/main" val="23340228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55904" y="289031"/>
            <a:ext cx="7632192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400" dirty="0">
                <a:solidFill>
                  <a:srgbClr val="F4D38A"/>
                </a:solidFill>
                <a:latin typeface="Rockwell Std Light"/>
              </a:rPr>
              <a:t>WORKSHOP</a:t>
            </a:r>
            <a:r>
              <a:rPr lang="en-US" sz="3400" dirty="0">
                <a:solidFill>
                  <a:srgbClr val="F3E5C8"/>
                </a:solidFill>
                <a:latin typeface="Rockwell Std Light"/>
              </a:rPr>
              <a:t> GOALS</a:t>
            </a:r>
          </a:p>
        </p:txBody>
      </p:sp>
      <p:pic>
        <p:nvPicPr>
          <p:cNvPr id="2" name="Picture 1" descr="theUCWbLDotsBi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1512" y="4204386"/>
            <a:ext cx="2386584" cy="63398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94137" y="1098885"/>
            <a:ext cx="8529145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400" dirty="0">
                <a:solidFill>
                  <a:srgbClr val="FFFFFF"/>
                </a:solidFill>
                <a:latin typeface="Rockwell"/>
                <a:cs typeface="Rockwell"/>
              </a:rPr>
              <a:t>Understand the importance of citing and documenting sources in academic writing </a:t>
            </a:r>
          </a:p>
          <a:p>
            <a:pPr lvl="0"/>
            <a:endParaRPr lang="en-US" sz="2400" dirty="0">
              <a:solidFill>
                <a:srgbClr val="FFFFFF"/>
              </a:solidFill>
              <a:latin typeface="Rockwell"/>
              <a:cs typeface="Rockwell"/>
            </a:endParaRPr>
          </a:p>
          <a:p>
            <a:pPr lvl="0"/>
            <a:r>
              <a:rPr lang="en-US" sz="2400" dirty="0">
                <a:solidFill>
                  <a:srgbClr val="FFFFFF"/>
                </a:solidFill>
                <a:latin typeface="Rockwell"/>
                <a:cs typeface="Rockwell"/>
              </a:rPr>
              <a:t>Determine when to summarize, paraphrase, and/or directly quote in academic writing</a:t>
            </a:r>
          </a:p>
          <a:p>
            <a:pPr lvl="0"/>
            <a:endParaRPr lang="en-US" sz="2400" dirty="0">
              <a:solidFill>
                <a:srgbClr val="FFFFFF"/>
              </a:solidFill>
              <a:latin typeface="Rockwell"/>
              <a:cs typeface="Rockwell"/>
            </a:endParaRPr>
          </a:p>
          <a:p>
            <a:pPr lvl="0"/>
            <a:r>
              <a:rPr lang="en-US" sz="2400" dirty="0">
                <a:solidFill>
                  <a:srgbClr val="FFFFFF"/>
                </a:solidFill>
                <a:latin typeface="Rockwell"/>
                <a:cs typeface="Rockwell"/>
              </a:rPr>
              <a:t>Practice citing sources using MLA Style</a:t>
            </a:r>
          </a:p>
          <a:p>
            <a:endParaRPr lang="en-US" sz="2400" dirty="0">
              <a:solidFill>
                <a:schemeClr val="bg1"/>
              </a:solidFill>
              <a:latin typeface="Rockwell"/>
              <a:cs typeface="Rockwell"/>
            </a:endParaRPr>
          </a:p>
        </p:txBody>
      </p:sp>
    </p:spTree>
    <p:extLst>
      <p:ext uri="{BB962C8B-B14F-4D97-AF65-F5344CB8AC3E}">
        <p14:creationId xmlns:p14="http://schemas.microsoft.com/office/powerpoint/2010/main" val="35130297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55903" y="289031"/>
            <a:ext cx="8112929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400" dirty="0">
                <a:solidFill>
                  <a:srgbClr val="F4D38A"/>
                </a:solidFill>
                <a:latin typeface="Rockwell Std Light"/>
              </a:rPr>
              <a:t>INTEGRATING SOURCES: </a:t>
            </a:r>
            <a:r>
              <a:rPr lang="en-US" sz="3400" dirty="0">
                <a:solidFill>
                  <a:srgbClr val="F3E5C8"/>
                </a:solidFill>
                <a:latin typeface="Rockwell Std Light"/>
              </a:rPr>
              <a:t>WHY?</a:t>
            </a:r>
          </a:p>
        </p:txBody>
      </p:sp>
      <p:pic>
        <p:nvPicPr>
          <p:cNvPr id="2" name="Picture 1" descr="theUCWbLDotsBi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1512" y="4204386"/>
            <a:ext cx="2386584" cy="633984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38667" y="1008089"/>
            <a:ext cx="8530165" cy="3939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n-US" sz="2400" dirty="0">
                <a:solidFill>
                  <a:prstClr val="white"/>
                </a:solidFill>
                <a:latin typeface="Rockwell" pitchFamily="18" charset="0"/>
              </a:rPr>
              <a:t>Provides evidence for your argument and enhances credibility and persuasiveness</a:t>
            </a:r>
          </a:p>
          <a:p>
            <a:pPr lvl="0">
              <a:defRPr/>
            </a:pPr>
            <a:endParaRPr lang="en-US" sz="2400" dirty="0">
              <a:solidFill>
                <a:prstClr val="white"/>
              </a:solidFill>
              <a:latin typeface="Rockwell" pitchFamily="18" charset="0"/>
            </a:endParaRPr>
          </a:p>
          <a:p>
            <a:pPr lvl="0">
              <a:defRPr/>
            </a:pPr>
            <a:r>
              <a:rPr lang="en-US" sz="2400" dirty="0">
                <a:solidFill>
                  <a:prstClr val="white"/>
                </a:solidFill>
                <a:latin typeface="Rockwell" pitchFamily="18" charset="0"/>
              </a:rPr>
              <a:t>Demonstrates your interaction with others in the field and their ideas</a:t>
            </a:r>
          </a:p>
          <a:p>
            <a:pPr lvl="0">
              <a:defRPr/>
            </a:pPr>
            <a:endParaRPr lang="en-US" sz="2400" dirty="0">
              <a:solidFill>
                <a:prstClr val="white"/>
              </a:solidFill>
              <a:latin typeface="Rockwell" pitchFamily="18" charset="0"/>
            </a:endParaRPr>
          </a:p>
          <a:p>
            <a:pPr lvl="0">
              <a:defRPr/>
            </a:pPr>
            <a:r>
              <a:rPr lang="en-US" sz="2400" dirty="0">
                <a:solidFill>
                  <a:prstClr val="white"/>
                </a:solidFill>
                <a:latin typeface="Rockwell" pitchFamily="18" charset="0"/>
              </a:rPr>
              <a:t>Avoids plagiarism and allows readers to locate your sources</a:t>
            </a:r>
          </a:p>
          <a:p>
            <a:pPr lvl="0">
              <a:defRPr/>
            </a:pPr>
            <a:endParaRPr lang="en-US" sz="2400" dirty="0">
              <a:solidFill>
                <a:prstClr val="white"/>
              </a:solidFill>
              <a:latin typeface="Rockwell" pitchFamily="18" charset="0"/>
            </a:endParaRPr>
          </a:p>
          <a:p>
            <a:pPr lvl="0">
              <a:buNone/>
              <a:defRPr/>
            </a:pPr>
            <a:endParaRPr lang="en-US" sz="1100" dirty="0">
              <a:solidFill>
                <a:prstClr val="white"/>
              </a:solidFill>
              <a:latin typeface="Futura Std Book" charset="0"/>
            </a:endParaRPr>
          </a:p>
          <a:p>
            <a:pPr lvl="0">
              <a:buNone/>
              <a:defRPr/>
            </a:pPr>
            <a:endParaRPr lang="en-US" sz="1100" dirty="0">
              <a:solidFill>
                <a:prstClr val="white"/>
              </a:solidFill>
              <a:latin typeface="Futura Std Book" charset="0"/>
            </a:endParaRPr>
          </a:p>
          <a:p>
            <a:pPr lvl="0">
              <a:buNone/>
              <a:defRPr/>
            </a:pPr>
            <a:r>
              <a:rPr lang="en-US" sz="1100" dirty="0">
                <a:solidFill>
                  <a:prstClr val="white"/>
                </a:solidFill>
                <a:latin typeface="Futura Std Book" charset="0"/>
              </a:rPr>
              <a:t> </a:t>
            </a:r>
            <a:r>
              <a:rPr lang="en-US" sz="1200" u="sng" dirty="0">
                <a:solidFill>
                  <a:prstClr val="white"/>
                </a:solidFill>
                <a:latin typeface="Futura Std Book" charset="0"/>
                <a:hlinkClick r:id="rId3"/>
              </a:rPr>
              <a:t>http://unitproj.library.ucla.edu/col/bruinsuccess/03/02.cfm</a:t>
            </a:r>
            <a:endParaRPr lang="en-US" sz="2400" dirty="0">
              <a:solidFill>
                <a:schemeClr val="bg1"/>
              </a:solidFill>
              <a:latin typeface="Rockwell"/>
              <a:cs typeface="Rockwell"/>
            </a:endParaRPr>
          </a:p>
        </p:txBody>
      </p:sp>
    </p:spTree>
    <p:extLst>
      <p:ext uri="{BB962C8B-B14F-4D97-AF65-F5344CB8AC3E}">
        <p14:creationId xmlns:p14="http://schemas.microsoft.com/office/powerpoint/2010/main" val="6422337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55904" y="289031"/>
            <a:ext cx="7632192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400" dirty="0">
                <a:solidFill>
                  <a:srgbClr val="F4D38A"/>
                </a:solidFill>
                <a:latin typeface="Rockwell Std Light"/>
              </a:rPr>
              <a:t>INTEGRATING SOURCES: </a:t>
            </a:r>
            <a:r>
              <a:rPr lang="en-US" sz="3400" dirty="0">
                <a:solidFill>
                  <a:srgbClr val="F3E5C8"/>
                </a:solidFill>
                <a:latin typeface="Rockwell Std Light"/>
              </a:rPr>
              <a:t>HOW? </a:t>
            </a:r>
          </a:p>
        </p:txBody>
      </p:sp>
      <p:pic>
        <p:nvPicPr>
          <p:cNvPr id="2" name="Picture 1" descr="theUCWbLDotsBi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1512" y="4204386"/>
            <a:ext cx="2386584" cy="63398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79837" y="1262358"/>
            <a:ext cx="8559363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  <a:latin typeface="Rockwell" pitchFamily="18" charset="0"/>
              </a:rPr>
              <a:t>Whenever you use words, data, or ideas from another source in any of the following forms:</a:t>
            </a:r>
          </a:p>
          <a:p>
            <a:pPr marL="342900" indent="-342900">
              <a:buFont typeface="Arial"/>
              <a:buChar char="•"/>
            </a:pPr>
            <a:endParaRPr lang="en-US" sz="1600" dirty="0">
              <a:solidFill>
                <a:schemeClr val="bg1"/>
              </a:solidFill>
              <a:latin typeface="Rockwell" pitchFamily="18" charset="0"/>
            </a:endParaRPr>
          </a:p>
          <a:p>
            <a:pPr marL="342900" indent="-342900">
              <a:buFont typeface="Arial"/>
              <a:buChar char="•"/>
            </a:pPr>
            <a:r>
              <a:rPr lang="en-US" sz="2800" dirty="0">
                <a:solidFill>
                  <a:schemeClr val="bg1"/>
                </a:solidFill>
                <a:latin typeface="Rockwell" pitchFamily="18" charset="0"/>
              </a:rPr>
              <a:t>Summary</a:t>
            </a:r>
          </a:p>
          <a:p>
            <a:endParaRPr lang="en-US" sz="2800" dirty="0">
              <a:solidFill>
                <a:schemeClr val="bg1"/>
              </a:solidFill>
              <a:latin typeface="Rockwell" pitchFamily="18" charset="0"/>
            </a:endParaRPr>
          </a:p>
          <a:p>
            <a:pPr marL="342900" indent="-342900">
              <a:buFont typeface="Arial"/>
              <a:buChar char="•"/>
            </a:pPr>
            <a:r>
              <a:rPr lang="en-US" sz="2800" dirty="0">
                <a:solidFill>
                  <a:schemeClr val="bg1"/>
                </a:solidFill>
                <a:latin typeface="Rockwell" pitchFamily="18" charset="0"/>
              </a:rPr>
              <a:t>Paraphrase</a:t>
            </a:r>
          </a:p>
          <a:p>
            <a:endParaRPr lang="en-US" sz="2800" dirty="0">
              <a:solidFill>
                <a:schemeClr val="bg1"/>
              </a:solidFill>
              <a:latin typeface="Rockwell" pitchFamily="18" charset="0"/>
            </a:endParaRPr>
          </a:p>
          <a:p>
            <a:pPr marL="342900" indent="-342900">
              <a:buFont typeface="Arial"/>
              <a:buChar char="•"/>
            </a:pPr>
            <a:r>
              <a:rPr lang="en-US" sz="2800" dirty="0">
                <a:solidFill>
                  <a:schemeClr val="bg1"/>
                </a:solidFill>
                <a:latin typeface="Rockwell" pitchFamily="18" charset="0"/>
              </a:rPr>
              <a:t>Direct quotation</a:t>
            </a:r>
          </a:p>
        </p:txBody>
      </p:sp>
    </p:spTree>
    <p:extLst>
      <p:ext uri="{BB962C8B-B14F-4D97-AF65-F5344CB8AC3E}">
        <p14:creationId xmlns:p14="http://schemas.microsoft.com/office/powerpoint/2010/main" val="6396942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55904" y="289031"/>
            <a:ext cx="7632192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400" dirty="0">
                <a:solidFill>
                  <a:srgbClr val="F4D38A"/>
                </a:solidFill>
                <a:latin typeface="Rockwell Std Light"/>
              </a:rPr>
              <a:t>USING SOURCES: </a:t>
            </a:r>
            <a:r>
              <a:rPr lang="en-US" sz="3400" dirty="0">
                <a:solidFill>
                  <a:srgbClr val="F3E5C8"/>
                </a:solidFill>
                <a:latin typeface="Rockwell Std Light"/>
              </a:rPr>
              <a:t>SUMMARY</a:t>
            </a:r>
          </a:p>
        </p:txBody>
      </p:sp>
      <p:pic>
        <p:nvPicPr>
          <p:cNvPr id="2" name="Picture 1" descr="theUCWbLDotsBi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1512" y="4204386"/>
            <a:ext cx="2386584" cy="63398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07427" y="964550"/>
            <a:ext cx="8529145" cy="27730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dirty="0">
                <a:solidFill>
                  <a:schemeClr val="bg1"/>
                </a:solidFill>
                <a:latin typeface="Rockwell" pitchFamily="18" charset="0"/>
              </a:rPr>
              <a:t>Emphasizes </a:t>
            </a:r>
            <a:r>
              <a:rPr lang="en-US" sz="2800" i="1" dirty="0">
                <a:solidFill>
                  <a:srgbClr val="F4D38A"/>
                </a:solidFill>
                <a:latin typeface="Rockwell" pitchFamily="18" charset="0"/>
              </a:rPr>
              <a:t>points</a:t>
            </a:r>
            <a:r>
              <a:rPr lang="en-US" sz="2800" i="1" dirty="0">
                <a:solidFill>
                  <a:schemeClr val="bg1"/>
                </a:solidFill>
                <a:latin typeface="Rockwell" pitchFamily="18" charset="0"/>
              </a:rPr>
              <a:t> </a:t>
            </a:r>
            <a:r>
              <a:rPr lang="en-US" sz="2800" dirty="0">
                <a:solidFill>
                  <a:schemeClr val="bg1"/>
                </a:solidFill>
                <a:latin typeface="Rockwell" pitchFamily="18" charset="0"/>
              </a:rPr>
              <a:t>over </a:t>
            </a:r>
            <a:r>
              <a:rPr lang="en-US" sz="2800" i="1" dirty="0">
                <a:solidFill>
                  <a:schemeClr val="bg1"/>
                </a:solidFill>
                <a:latin typeface="Rockwell" pitchFamily="18" charset="0"/>
              </a:rPr>
              <a:t>details </a:t>
            </a:r>
          </a:p>
          <a:p>
            <a:pPr>
              <a:lnSpc>
                <a:spcPct val="13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sz="2800" dirty="0">
                <a:solidFill>
                  <a:schemeClr val="bg1"/>
                </a:solidFill>
                <a:latin typeface="Rockwell" pitchFamily="18" charset="0"/>
              </a:rPr>
              <a:t>Reduces a large text into a smaller text, in your own words</a:t>
            </a:r>
          </a:p>
          <a:p>
            <a:pPr>
              <a:lnSpc>
                <a:spcPct val="13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dirty="0">
                <a:solidFill>
                  <a:schemeClr val="bg1"/>
                </a:solidFill>
                <a:latin typeface="Rockwell" pitchFamily="18" charset="0"/>
              </a:rPr>
              <a:t>Fits original text into the context of your writing</a:t>
            </a:r>
          </a:p>
        </p:txBody>
      </p:sp>
    </p:spTree>
    <p:extLst>
      <p:ext uri="{BB962C8B-B14F-4D97-AF65-F5344CB8AC3E}">
        <p14:creationId xmlns:p14="http://schemas.microsoft.com/office/powerpoint/2010/main" val="14879479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55904" y="289031"/>
            <a:ext cx="7632192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400" dirty="0">
                <a:solidFill>
                  <a:srgbClr val="F4D38A"/>
                </a:solidFill>
                <a:latin typeface="Rockwell Std Light"/>
              </a:rPr>
              <a:t>USING SOURCES: </a:t>
            </a:r>
            <a:r>
              <a:rPr lang="en-US" sz="3400" dirty="0">
                <a:solidFill>
                  <a:srgbClr val="F3E5C8"/>
                </a:solidFill>
                <a:latin typeface="Rockwell Std Light"/>
              </a:rPr>
              <a:t>PARAPHRASE</a:t>
            </a:r>
          </a:p>
        </p:txBody>
      </p:sp>
      <p:pic>
        <p:nvPicPr>
          <p:cNvPr id="2" name="Picture 1" descr="theUCWbLDotsBi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1512" y="4204386"/>
            <a:ext cx="2386584" cy="633984"/>
          </a:xfrm>
          <a:prstGeom prst="rect">
            <a:avLst/>
          </a:prstGeom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313267" y="958268"/>
            <a:ext cx="8305800" cy="449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sz="2800" dirty="0">
                <a:solidFill>
                  <a:schemeClr val="bg1"/>
                </a:solidFill>
                <a:latin typeface="Rockwell" pitchFamily="18" charset="0"/>
              </a:rPr>
              <a:t>Captures important </a:t>
            </a:r>
            <a:r>
              <a:rPr lang="en-US" sz="2800" i="1" dirty="0">
                <a:solidFill>
                  <a:srgbClr val="F4D38A"/>
                </a:solidFill>
                <a:latin typeface="Rockwell" pitchFamily="18" charset="0"/>
              </a:rPr>
              <a:t>details</a:t>
            </a:r>
            <a:r>
              <a:rPr lang="en-US" sz="2800" dirty="0">
                <a:solidFill>
                  <a:srgbClr val="F4D38A"/>
                </a:solidFill>
                <a:latin typeface="Rockwell" pitchFamily="18" charset="0"/>
              </a:rPr>
              <a:t> </a:t>
            </a:r>
            <a:r>
              <a:rPr lang="en-US" sz="2800" dirty="0">
                <a:solidFill>
                  <a:schemeClr val="bg1"/>
                </a:solidFill>
                <a:latin typeface="Rockwell" pitchFamily="18" charset="0"/>
              </a:rPr>
              <a:t>of a text in your own words </a:t>
            </a:r>
          </a:p>
          <a:p>
            <a:pPr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sz="2800" dirty="0">
                <a:solidFill>
                  <a:schemeClr val="bg1"/>
                </a:solidFill>
                <a:latin typeface="Rockwell" pitchFamily="18" charset="0"/>
              </a:rPr>
              <a:t>Modifies the original language of a text to match the context of your writing</a:t>
            </a:r>
          </a:p>
        </p:txBody>
      </p:sp>
    </p:spTree>
    <p:extLst>
      <p:ext uri="{BB962C8B-B14F-4D97-AF65-F5344CB8AC3E}">
        <p14:creationId xmlns:p14="http://schemas.microsoft.com/office/powerpoint/2010/main" val="6502822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-654288" y="289031"/>
            <a:ext cx="9042384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400" dirty="0">
                <a:solidFill>
                  <a:srgbClr val="F4D38A"/>
                </a:solidFill>
                <a:latin typeface="Rockwell Std Light"/>
              </a:rPr>
              <a:t>USING SOURCES: </a:t>
            </a:r>
            <a:r>
              <a:rPr lang="en-US" sz="3400" dirty="0">
                <a:solidFill>
                  <a:srgbClr val="F3E5C8"/>
                </a:solidFill>
                <a:latin typeface="Rockwell Std Light"/>
              </a:rPr>
              <a:t>DIRECT QUOTATION</a:t>
            </a:r>
          </a:p>
        </p:txBody>
      </p:sp>
      <p:pic>
        <p:nvPicPr>
          <p:cNvPr id="2" name="Picture 1" descr="theUCWbLDotsBi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1512" y="4204386"/>
            <a:ext cx="2386584" cy="633984"/>
          </a:xfrm>
          <a:prstGeom prst="rect">
            <a:avLst/>
          </a:prstGeom>
        </p:spPr>
      </p:pic>
      <p:sp>
        <p:nvSpPr>
          <p:cNvPr id="5" name="Content Placeholder 2"/>
          <p:cNvSpPr>
            <a:spLocks noGrp="1"/>
          </p:cNvSpPr>
          <p:nvPr/>
        </p:nvSpPr>
        <p:spPr>
          <a:xfrm>
            <a:off x="310896" y="1066470"/>
            <a:ext cx="8077200" cy="353483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rmAutofit fontScale="85000" lnSpcReduction="20000"/>
          </a:bodyPr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342900" marR="0" indent="-1397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Font typeface="Carme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L="742950" marR="0" indent="-1079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Font typeface="Carme"/>
              <a:buChar char="–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marL="1143000" marR="0" indent="-762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Font typeface="Carme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3pPr>
            <a:lvl4pPr marL="1600200" marR="0" indent="-101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Font typeface="Carme"/>
              <a:buChar char="–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4pPr>
            <a:lvl5pPr marL="2057400" marR="0" indent="-101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Font typeface="Carme"/>
              <a:buChar char="»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5pPr>
            <a:lvl6pPr marL="2514600" marR="0" indent="-101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6pPr>
            <a:lvl7pPr marL="2971800" marR="0" indent="-101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7pPr>
            <a:lvl8pPr marL="3429000" marR="0" indent="-101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8pPr>
            <a:lvl9pPr marL="3886200" marR="0" indent="-101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9pPr>
          </a:lstStyle>
          <a:p>
            <a:pPr marL="234950" indent="0">
              <a:lnSpc>
                <a:spcPct val="140000"/>
              </a:lnSpc>
              <a:buNone/>
            </a:pPr>
            <a:r>
              <a:rPr lang="en-US" sz="3200" dirty="0">
                <a:solidFill>
                  <a:schemeClr val="bg1"/>
                </a:solidFill>
                <a:latin typeface="Rockwell" pitchFamily="18" charset="0"/>
              </a:rPr>
              <a:t>Maintains the author’s </a:t>
            </a:r>
            <a:r>
              <a:rPr lang="en-US" sz="3200" dirty="0">
                <a:solidFill>
                  <a:srgbClr val="F4D38A"/>
                </a:solidFill>
                <a:latin typeface="Rockwell" pitchFamily="18" charset="0"/>
              </a:rPr>
              <a:t>original phrasing </a:t>
            </a:r>
            <a:r>
              <a:rPr lang="en-US" sz="3200" dirty="0">
                <a:solidFill>
                  <a:schemeClr val="bg1"/>
                </a:solidFill>
                <a:latin typeface="Rockwell" pitchFamily="18" charset="0"/>
              </a:rPr>
              <a:t>word for word to: </a:t>
            </a:r>
          </a:p>
          <a:p>
            <a:pPr lvl="1">
              <a:lnSpc>
                <a:spcPct val="140000"/>
              </a:lnSpc>
              <a:buFont typeface="Arial"/>
              <a:buChar char="•"/>
            </a:pPr>
            <a:r>
              <a:rPr lang="en-US" sz="3200" dirty="0">
                <a:solidFill>
                  <a:schemeClr val="bg1"/>
                </a:solidFill>
                <a:latin typeface="Rockwell" pitchFamily="18" charset="0"/>
              </a:rPr>
              <a:t> Display particularly poignant or articulate expression </a:t>
            </a:r>
          </a:p>
          <a:p>
            <a:pPr lvl="1">
              <a:lnSpc>
                <a:spcPct val="140000"/>
              </a:lnSpc>
              <a:buFont typeface="Arial"/>
              <a:buChar char="•"/>
            </a:pPr>
            <a:r>
              <a:rPr lang="en-US" sz="3200" dirty="0">
                <a:solidFill>
                  <a:schemeClr val="bg1"/>
                </a:solidFill>
                <a:latin typeface="Rockwell" pitchFamily="18" charset="0"/>
              </a:rPr>
              <a:t> Highlight the author’s opinion</a:t>
            </a:r>
          </a:p>
          <a:p>
            <a:pPr lvl="1">
              <a:lnSpc>
                <a:spcPct val="140000"/>
              </a:lnSpc>
              <a:buFont typeface="Arial"/>
              <a:buChar char="•"/>
            </a:pPr>
            <a:r>
              <a:rPr lang="en-US" sz="3200" dirty="0">
                <a:solidFill>
                  <a:schemeClr val="bg1"/>
                </a:solidFill>
                <a:latin typeface="Rockwell" pitchFamily="18" charset="0"/>
              </a:rPr>
              <a:t> Demonstrate contrasting perspectives </a:t>
            </a:r>
          </a:p>
          <a:p>
            <a:pPr marL="203200" indent="0">
              <a:buNone/>
            </a:pPr>
            <a:endParaRPr lang="en-US" sz="3200" dirty="0">
              <a:solidFill>
                <a:schemeClr val="bg1"/>
              </a:solidFill>
              <a:latin typeface="Rockwell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29201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55904" y="289031"/>
            <a:ext cx="76321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600" dirty="0">
                <a:solidFill>
                  <a:srgbClr val="F4D38A"/>
                </a:solidFill>
                <a:latin typeface="Rockwell Std Light"/>
                <a:cs typeface="Rockwell Std Light"/>
                <a:sym typeface="Wingdings" pitchFamily="2" charset="2"/>
              </a:rPr>
              <a:t>SIGNAL </a:t>
            </a:r>
            <a:r>
              <a:rPr lang="en-US" sz="3600" dirty="0">
                <a:solidFill>
                  <a:srgbClr val="F3E5C8"/>
                </a:solidFill>
                <a:latin typeface="Rockwell Std Light"/>
                <a:cs typeface="Rockwell Std Light"/>
                <a:sym typeface="Wingdings" pitchFamily="2" charset="2"/>
              </a:rPr>
              <a:t>PHRASES</a:t>
            </a:r>
            <a:endParaRPr lang="en-US" sz="3400" dirty="0">
              <a:solidFill>
                <a:srgbClr val="F3E5C8"/>
              </a:solidFill>
              <a:latin typeface="Rockwell Std Light"/>
              <a:cs typeface="Rockwell Std Light"/>
            </a:endParaRPr>
          </a:p>
        </p:txBody>
      </p:sp>
      <p:pic>
        <p:nvPicPr>
          <p:cNvPr id="2" name="Picture 1" descr="theUCWbLDotsBi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1512" y="4204386"/>
            <a:ext cx="2386584" cy="633984"/>
          </a:xfrm>
          <a:prstGeom prst="rect">
            <a:avLst/>
          </a:prstGeom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755904" y="1068479"/>
            <a:ext cx="7632192" cy="37211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r>
              <a:rPr lang="en-US" sz="3500" dirty="0">
                <a:solidFill>
                  <a:schemeClr val="bg1"/>
                </a:solidFill>
                <a:latin typeface="Rockwell"/>
                <a:cs typeface="Rockwell"/>
              </a:rPr>
              <a:t>Signal phrases can reveal intention and credibility of sources </a:t>
            </a:r>
          </a:p>
          <a:p>
            <a:endParaRPr lang="en-US" sz="2400" dirty="0">
              <a:solidFill>
                <a:srgbClr val="F4D38A"/>
              </a:solidFill>
              <a:latin typeface="Rockwell"/>
              <a:cs typeface="Rockwell"/>
            </a:endParaRPr>
          </a:p>
          <a:p>
            <a:r>
              <a:rPr lang="en-US" sz="2400" dirty="0">
                <a:solidFill>
                  <a:srgbClr val="F3E5C8"/>
                </a:solidFill>
                <a:latin typeface="Rockwell"/>
                <a:cs typeface="Rockwell"/>
              </a:rPr>
              <a:t>Examples: 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>
                <a:solidFill>
                  <a:schemeClr val="bg1"/>
                </a:solidFill>
                <a:latin typeface="Rockwell"/>
                <a:cs typeface="Rockwell"/>
              </a:rPr>
              <a:t>As </a:t>
            </a:r>
            <a:r>
              <a:rPr lang="en-US" sz="2400" dirty="0" err="1">
                <a:solidFill>
                  <a:schemeClr val="bg1"/>
                </a:solidFill>
                <a:latin typeface="Rockwell"/>
                <a:cs typeface="Rockwell"/>
              </a:rPr>
              <a:t>Yanovski</a:t>
            </a:r>
            <a:r>
              <a:rPr lang="en-US" sz="2400" dirty="0">
                <a:solidFill>
                  <a:schemeClr val="bg1"/>
                </a:solidFill>
                <a:latin typeface="Rockwell"/>
                <a:cs typeface="Rockwell"/>
              </a:rPr>
              <a:t> and </a:t>
            </a:r>
            <a:r>
              <a:rPr lang="en-US" sz="2400" dirty="0" err="1">
                <a:solidFill>
                  <a:schemeClr val="bg1"/>
                </a:solidFill>
                <a:latin typeface="Rockwell"/>
                <a:cs typeface="Rockwell"/>
              </a:rPr>
              <a:t>Yanovski</a:t>
            </a:r>
            <a:r>
              <a:rPr lang="en-US" sz="2400" dirty="0">
                <a:solidFill>
                  <a:schemeClr val="bg1"/>
                </a:solidFill>
                <a:latin typeface="Rockwell"/>
                <a:cs typeface="Rockwell"/>
              </a:rPr>
              <a:t> noted…</a:t>
            </a:r>
          </a:p>
          <a:p>
            <a:endParaRPr lang="en-US" sz="2400" dirty="0">
              <a:solidFill>
                <a:schemeClr val="bg1"/>
              </a:solidFill>
              <a:latin typeface="Rockwell"/>
              <a:cs typeface="Rockwell"/>
            </a:endParaRPr>
          </a:p>
          <a:p>
            <a:pPr marL="342900" indent="-342900">
              <a:buFont typeface="Arial"/>
              <a:buChar char="•"/>
            </a:pPr>
            <a:r>
              <a:rPr lang="en-US" sz="2400" dirty="0" err="1">
                <a:solidFill>
                  <a:schemeClr val="bg1"/>
                </a:solidFill>
                <a:latin typeface="Rockwell"/>
                <a:cs typeface="Rockwell"/>
              </a:rPr>
              <a:t>Hoppins</a:t>
            </a:r>
            <a:r>
              <a:rPr lang="en-US" sz="2400" dirty="0">
                <a:solidFill>
                  <a:schemeClr val="bg1"/>
                </a:solidFill>
                <a:latin typeface="Rockwell"/>
                <a:cs typeface="Rockwell"/>
              </a:rPr>
              <a:t> and </a:t>
            </a:r>
            <a:r>
              <a:rPr lang="en-US" sz="2400" dirty="0" err="1">
                <a:solidFill>
                  <a:schemeClr val="bg1"/>
                </a:solidFill>
                <a:latin typeface="Rockwell"/>
                <a:cs typeface="Rockwell"/>
              </a:rPr>
              <a:t>Taveras</a:t>
            </a:r>
            <a:r>
              <a:rPr lang="en-US" sz="2400" dirty="0">
                <a:solidFill>
                  <a:schemeClr val="bg1"/>
                </a:solidFill>
                <a:latin typeface="Rockwell"/>
                <a:cs typeface="Rockwell"/>
              </a:rPr>
              <a:t>, topical researchers, pointed out that…</a:t>
            </a:r>
          </a:p>
          <a:p>
            <a:endParaRPr lang="en-US" sz="2400" dirty="0">
              <a:solidFill>
                <a:schemeClr val="bg1"/>
              </a:solidFill>
              <a:latin typeface="Rockwell"/>
              <a:cs typeface="Rockwell"/>
            </a:endParaRPr>
          </a:p>
          <a:p>
            <a:pPr marL="342900" indent="-342900">
              <a:buFont typeface="Arial"/>
              <a:buChar char="•"/>
            </a:pPr>
            <a:r>
              <a:rPr lang="en-US" sz="2400" dirty="0">
                <a:solidFill>
                  <a:schemeClr val="bg1"/>
                </a:solidFill>
                <a:latin typeface="Rockwell"/>
                <a:cs typeface="Rockwell"/>
              </a:rPr>
              <a:t>Author McDuffie has offered an argument about this view:…</a:t>
            </a:r>
          </a:p>
          <a:p>
            <a:pPr marL="914400" lvl="2" indent="0">
              <a:buNone/>
            </a:pPr>
            <a:r>
              <a:rPr lang="en-US" sz="1400" i="1" dirty="0">
                <a:solidFill>
                  <a:schemeClr val="bg1"/>
                </a:solidFill>
                <a:latin typeface="Rockwell" pitchFamily="18" charset="0"/>
              </a:rPr>
              <a:t>	</a:t>
            </a:r>
            <a:r>
              <a:rPr lang="en-US" sz="1400" dirty="0">
                <a:solidFill>
                  <a:schemeClr val="bg1"/>
                </a:solidFill>
                <a:latin typeface="Rockwell" pitchFamily="18" charset="0"/>
              </a:rPr>
              <a:t>	</a:t>
            </a:r>
            <a:endParaRPr lang="en-US" dirty="0">
              <a:solidFill>
                <a:schemeClr val="bg1"/>
              </a:solidFill>
              <a:latin typeface="Rockwell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50833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55904" y="289031"/>
            <a:ext cx="7632192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400" dirty="0">
                <a:solidFill>
                  <a:srgbClr val="F4D38A"/>
                </a:solidFill>
                <a:latin typeface="Rockwell Std Light"/>
              </a:rPr>
              <a:t>MLA </a:t>
            </a:r>
            <a:r>
              <a:rPr lang="en-US" sz="3400" dirty="0">
                <a:solidFill>
                  <a:srgbClr val="F3E5C8"/>
                </a:solidFill>
                <a:latin typeface="Rockwell Std Light"/>
              </a:rPr>
              <a:t> CITATION STYLE</a:t>
            </a:r>
          </a:p>
        </p:txBody>
      </p:sp>
      <p:pic>
        <p:nvPicPr>
          <p:cNvPr id="2" name="Picture 1" descr="theUCWbLDotsBi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1512" y="4204386"/>
            <a:ext cx="2386584" cy="63398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55904" y="1176366"/>
            <a:ext cx="7632192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2"/>
            <a:r>
              <a:rPr lang="en-US" sz="2800" dirty="0">
                <a:solidFill>
                  <a:schemeClr val="bg1"/>
                </a:solidFill>
                <a:latin typeface="Rockwell" pitchFamily="18" charset="0"/>
              </a:rPr>
              <a:t>Typically used in Humanities (English, Religious Studies, etc.)</a:t>
            </a:r>
          </a:p>
          <a:p>
            <a:pPr marL="0" lvl="2"/>
            <a:endParaRPr lang="en-US" sz="2800" dirty="0">
              <a:solidFill>
                <a:schemeClr val="bg1"/>
              </a:solidFill>
              <a:latin typeface="Rockwell" pitchFamily="18" charset="0"/>
            </a:endParaRPr>
          </a:p>
          <a:p>
            <a:pPr marL="0" lvl="2"/>
            <a:r>
              <a:rPr lang="en-US" sz="2800" dirty="0">
                <a:solidFill>
                  <a:schemeClr val="bg1"/>
                </a:solidFill>
                <a:latin typeface="Rockwell" pitchFamily="18" charset="0"/>
              </a:rPr>
              <a:t>Prioritizes the author’s name as the owner of their ideas</a:t>
            </a:r>
          </a:p>
          <a:p>
            <a:pPr marL="342900" lvl="2" indent="-342900">
              <a:buFont typeface="Arial"/>
              <a:buChar char="•"/>
            </a:pPr>
            <a:r>
              <a:rPr lang="en-US" sz="2400" i="1" dirty="0">
                <a:solidFill>
                  <a:schemeClr val="bg1"/>
                </a:solidFill>
                <a:latin typeface="Rockwell" pitchFamily="18" charset="0"/>
              </a:rPr>
              <a:t>As indicated by signal phrases &amp; in text citations </a:t>
            </a:r>
          </a:p>
          <a:p>
            <a:endParaRPr lang="en-US" sz="2400" dirty="0">
              <a:solidFill>
                <a:schemeClr val="bg1"/>
              </a:solidFill>
              <a:latin typeface="Rockwell"/>
              <a:cs typeface="Rockwell"/>
            </a:endParaRPr>
          </a:p>
          <a:p>
            <a:endParaRPr lang="en-US" sz="2400" dirty="0">
              <a:solidFill>
                <a:schemeClr val="bg1"/>
              </a:solidFill>
              <a:latin typeface="Rockwell"/>
              <a:cs typeface="Rockwell"/>
            </a:endParaRPr>
          </a:p>
        </p:txBody>
      </p:sp>
    </p:spTree>
    <p:extLst>
      <p:ext uri="{BB962C8B-B14F-4D97-AF65-F5344CB8AC3E}">
        <p14:creationId xmlns:p14="http://schemas.microsoft.com/office/powerpoint/2010/main" val="40903571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BD5B5"/>
      </a:hlink>
      <a:folHlink>
        <a:srgbClr val="F7964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3443</TotalTime>
  <Words>766</Words>
  <Application>Microsoft Macintosh PowerPoint</Application>
  <PresentationFormat>On-screen Show (16:9)</PresentationFormat>
  <Paragraphs>132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MLA CITATION: BLOCK QUOTES 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Matthew Pearson</dc:creator>
  <cp:lastModifiedBy>Allie Gourley</cp:lastModifiedBy>
  <cp:revision>178</cp:revision>
  <dcterms:created xsi:type="dcterms:W3CDTF">2014-01-08T21:56:32Z</dcterms:created>
  <dcterms:modified xsi:type="dcterms:W3CDTF">2017-02-09T18:20:15Z</dcterms:modified>
</cp:coreProperties>
</file>