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257" r:id="rId3"/>
    <p:sldId id="258" r:id="rId4"/>
    <p:sldId id="284" r:id="rId5"/>
    <p:sldId id="283" r:id="rId6"/>
    <p:sldId id="285" r:id="rId7"/>
    <p:sldId id="259" r:id="rId8"/>
    <p:sldId id="267" r:id="rId9"/>
    <p:sldId id="282" r:id="rId10"/>
    <p:sldId id="286" r:id="rId11"/>
    <p:sldId id="270" r:id="rId12"/>
    <p:sldId id="272" r:id="rId13"/>
    <p:sldId id="277" r:id="rId14"/>
    <p:sldId id="288" r:id="rId15"/>
    <p:sldId id="273" r:id="rId16"/>
    <p:sldId id="260" r:id="rId17"/>
    <p:sldId id="278" r:id="rId18"/>
    <p:sldId id="269" r:id="rId19"/>
    <p:sldId id="261" r:id="rId20"/>
    <p:sldId id="265" r:id="rId21"/>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7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D38A"/>
    <a:srgbClr val="F3E5C8"/>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926" autoAdjust="0"/>
  </p:normalViewPr>
  <p:slideViewPr>
    <p:cSldViewPr snapToGrid="0" snapToObjects="1">
      <p:cViewPr varScale="1">
        <p:scale>
          <a:sx n="145" d="100"/>
          <a:sy n="145" d="100"/>
        </p:scale>
        <p:origin x="-1296" y="-104"/>
      </p:cViewPr>
      <p:guideLst>
        <p:guide orient="horz" pos="1620"/>
        <p:guide pos="287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18BAE0-4432-2140-BF8F-B008868B5497}" type="datetimeFigureOut">
              <a:rPr lang="en-US" smtClean="0"/>
              <a:t>3/2/17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AEE192-C0F6-7840-AD19-D533DA6EEDB2}" type="slidenum">
              <a:rPr lang="en-US" smtClean="0"/>
              <a:t>‹#›</a:t>
            </a:fld>
            <a:endParaRPr lang="en-US"/>
          </a:p>
        </p:txBody>
      </p:sp>
    </p:spTree>
    <p:extLst>
      <p:ext uri="{BB962C8B-B14F-4D97-AF65-F5344CB8AC3E}">
        <p14:creationId xmlns:p14="http://schemas.microsoft.com/office/powerpoint/2010/main" val="3690106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8FAEE192-C0F6-7840-AD19-D533DA6EEDB2}" type="slidenum">
              <a:rPr lang="en-US" smtClean="0"/>
              <a:t>2</a:t>
            </a:fld>
            <a:endParaRPr lang="en-US"/>
          </a:p>
        </p:txBody>
      </p:sp>
    </p:spTree>
    <p:extLst>
      <p:ext uri="{BB962C8B-B14F-4D97-AF65-F5344CB8AC3E}">
        <p14:creationId xmlns:p14="http://schemas.microsoft.com/office/powerpoint/2010/main" val="2565925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AEE192-C0F6-7840-AD19-D533DA6EEDB2}" type="slidenum">
              <a:rPr lang="en-US" smtClean="0"/>
              <a:t>12</a:t>
            </a:fld>
            <a:endParaRPr lang="en-US"/>
          </a:p>
        </p:txBody>
      </p:sp>
    </p:spTree>
    <p:extLst>
      <p:ext uri="{BB962C8B-B14F-4D97-AF65-F5344CB8AC3E}">
        <p14:creationId xmlns:p14="http://schemas.microsoft.com/office/powerpoint/2010/main" val="1309841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FAEE192-C0F6-7840-AD19-D533DA6EEDB2}" type="slidenum">
              <a:rPr lang="en-US" smtClean="0"/>
              <a:t>13</a:t>
            </a:fld>
            <a:endParaRPr lang="en-US"/>
          </a:p>
        </p:txBody>
      </p:sp>
    </p:spTree>
    <p:extLst>
      <p:ext uri="{BB962C8B-B14F-4D97-AF65-F5344CB8AC3E}">
        <p14:creationId xmlns:p14="http://schemas.microsoft.com/office/powerpoint/2010/main" val="41502876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FAEE192-C0F6-7840-AD19-D533DA6EEDB2}" type="slidenum">
              <a:rPr lang="en-US" smtClean="0"/>
              <a:t>14</a:t>
            </a:fld>
            <a:endParaRPr lang="en-US"/>
          </a:p>
        </p:txBody>
      </p:sp>
    </p:spTree>
    <p:extLst>
      <p:ext uri="{BB962C8B-B14F-4D97-AF65-F5344CB8AC3E}">
        <p14:creationId xmlns:p14="http://schemas.microsoft.com/office/powerpoint/2010/main" val="41502876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idea is to transform</a:t>
            </a:r>
            <a:r>
              <a:rPr lang="en-US" baseline="0" dirty="0" smtClean="0"/>
              <a:t> this space and create place. Going back to the where things happen is crucial for understanding how and why they happen. So when we think of the learning and growth its important. Especially our context: the where is just as </a:t>
            </a:r>
            <a:r>
              <a:rPr lang="en-US" baseline="0" dirty="0" err="1" smtClean="0"/>
              <a:t>importatnt</a:t>
            </a:r>
            <a:r>
              <a:rPr lang="en-US" baseline="0" dirty="0" smtClean="0"/>
              <a:t> as all those other elements: cultural and economic and what not</a:t>
            </a:r>
          </a:p>
          <a:p>
            <a:endParaRPr lang="en-US" dirty="0" smtClean="0"/>
          </a:p>
          <a:p>
            <a:r>
              <a:rPr lang="en-US" sz="1200" kern="1200" dirty="0" smtClean="0">
                <a:solidFill>
                  <a:schemeClr val="tx1"/>
                </a:solidFill>
                <a:latin typeface="+mn-lt"/>
                <a:ea typeface="+mn-ea"/>
                <a:cs typeface="+mn-cs"/>
              </a:rPr>
              <a:t>Place: The outcome of the social process of valuing space; a product of the imaginary, of desire, and the primary means by which we articulate with space and transform it into a humanized landscape.</a:t>
            </a:r>
            <a:endParaRPr lang="en-US" dirty="0"/>
          </a:p>
        </p:txBody>
      </p:sp>
      <p:sp>
        <p:nvSpPr>
          <p:cNvPr id="4" name="Slide Number Placeholder 3"/>
          <p:cNvSpPr>
            <a:spLocks noGrp="1"/>
          </p:cNvSpPr>
          <p:nvPr>
            <p:ph type="sldNum" sz="quarter" idx="10"/>
          </p:nvPr>
        </p:nvSpPr>
        <p:spPr/>
        <p:txBody>
          <a:bodyPr/>
          <a:lstStyle/>
          <a:p>
            <a:fld id="{8FAEE192-C0F6-7840-AD19-D533DA6EEDB2}" type="slidenum">
              <a:rPr lang="en-US" smtClean="0"/>
              <a:t>18</a:t>
            </a:fld>
            <a:endParaRPr lang="en-US"/>
          </a:p>
        </p:txBody>
      </p:sp>
    </p:spTree>
    <p:extLst>
      <p:ext uri="{BB962C8B-B14F-4D97-AF65-F5344CB8AC3E}">
        <p14:creationId xmlns:p14="http://schemas.microsoft.com/office/powerpoint/2010/main" val="37949408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AEE192-C0F6-7840-AD19-D533DA6EEDB2}" type="slidenum">
              <a:rPr lang="en-US" smtClean="0"/>
              <a:t>19</a:t>
            </a:fld>
            <a:endParaRPr lang="en-US"/>
          </a:p>
        </p:txBody>
      </p:sp>
    </p:spTree>
    <p:extLst>
      <p:ext uri="{BB962C8B-B14F-4D97-AF65-F5344CB8AC3E}">
        <p14:creationId xmlns:p14="http://schemas.microsoft.com/office/powerpoint/2010/main" val="3007291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dirty="0"/>
          </a:p>
        </p:txBody>
      </p:sp>
      <p:sp>
        <p:nvSpPr>
          <p:cNvPr id="4" name="Slide Number Placeholder 3"/>
          <p:cNvSpPr>
            <a:spLocks noGrp="1"/>
          </p:cNvSpPr>
          <p:nvPr>
            <p:ph type="sldNum" sz="quarter" idx="10"/>
          </p:nvPr>
        </p:nvSpPr>
        <p:spPr/>
        <p:txBody>
          <a:bodyPr/>
          <a:lstStyle/>
          <a:p>
            <a:fld id="{8FAEE192-C0F6-7840-AD19-D533DA6EEDB2}" type="slidenum">
              <a:rPr lang="en-US" smtClean="0"/>
              <a:t>3</a:t>
            </a:fld>
            <a:endParaRPr lang="en-US"/>
          </a:p>
        </p:txBody>
      </p:sp>
    </p:spTree>
    <p:extLst>
      <p:ext uri="{BB962C8B-B14F-4D97-AF65-F5344CB8AC3E}">
        <p14:creationId xmlns:p14="http://schemas.microsoft.com/office/powerpoint/2010/main" val="3701808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8FAEE192-C0F6-7840-AD19-D533DA6EEDB2}" type="slidenum">
              <a:rPr lang="en-US" smtClean="0"/>
              <a:t>5</a:t>
            </a:fld>
            <a:endParaRPr lang="en-US"/>
          </a:p>
        </p:txBody>
      </p:sp>
    </p:spTree>
    <p:extLst>
      <p:ext uri="{BB962C8B-B14F-4D97-AF65-F5344CB8AC3E}">
        <p14:creationId xmlns:p14="http://schemas.microsoft.com/office/powerpoint/2010/main" val="1190486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AEE192-C0F6-7840-AD19-D533DA6EEDB2}" type="slidenum">
              <a:rPr lang="en-US" smtClean="0"/>
              <a:t>6</a:t>
            </a:fld>
            <a:endParaRPr lang="en-US"/>
          </a:p>
        </p:txBody>
      </p:sp>
    </p:spTree>
    <p:extLst>
      <p:ext uri="{BB962C8B-B14F-4D97-AF65-F5344CB8AC3E}">
        <p14:creationId xmlns:p14="http://schemas.microsoft.com/office/powerpoint/2010/main" val="909383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where things will get messy. And I think that’s a good thing. This</a:t>
            </a:r>
            <a:r>
              <a:rPr lang="en-US" baseline="0" dirty="0" smtClean="0"/>
              <a:t> is theorizing, so it wont be too concrete. But we’re going to try and work through it </a:t>
            </a:r>
            <a:r>
              <a:rPr lang="en-US" baseline="0" dirty="0" err="1" smtClean="0"/>
              <a:t>togetehr</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8FAEE192-C0F6-7840-AD19-D533DA6EEDB2}" type="slidenum">
              <a:rPr lang="en-US" smtClean="0"/>
              <a:t>7</a:t>
            </a:fld>
            <a:endParaRPr lang="en-US"/>
          </a:p>
        </p:txBody>
      </p:sp>
    </p:spTree>
    <p:extLst>
      <p:ext uri="{BB962C8B-B14F-4D97-AF65-F5344CB8AC3E}">
        <p14:creationId xmlns:p14="http://schemas.microsoft.com/office/powerpoint/2010/main" val="24041171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AEE192-C0F6-7840-AD19-D533DA6EEDB2}" type="slidenum">
              <a:rPr lang="en-US" smtClean="0"/>
              <a:t>8</a:t>
            </a:fld>
            <a:endParaRPr lang="en-US"/>
          </a:p>
        </p:txBody>
      </p:sp>
    </p:spTree>
    <p:extLst>
      <p:ext uri="{BB962C8B-B14F-4D97-AF65-F5344CB8AC3E}">
        <p14:creationId xmlns:p14="http://schemas.microsoft.com/office/powerpoint/2010/main" val="25746136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AEE192-C0F6-7840-AD19-D533DA6EEDB2}" type="slidenum">
              <a:rPr lang="en-US" smtClean="0"/>
              <a:t>9</a:t>
            </a:fld>
            <a:endParaRPr lang="en-US"/>
          </a:p>
        </p:txBody>
      </p:sp>
    </p:spTree>
    <p:extLst>
      <p:ext uri="{BB962C8B-B14F-4D97-AF65-F5344CB8AC3E}">
        <p14:creationId xmlns:p14="http://schemas.microsoft.com/office/powerpoint/2010/main" val="2529982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8FAEE192-C0F6-7840-AD19-D533DA6EEDB2}" type="slidenum">
              <a:rPr lang="en-US" smtClean="0"/>
              <a:t>10</a:t>
            </a:fld>
            <a:endParaRPr lang="en-US"/>
          </a:p>
        </p:txBody>
      </p:sp>
    </p:spTree>
    <p:extLst>
      <p:ext uri="{BB962C8B-B14F-4D97-AF65-F5344CB8AC3E}">
        <p14:creationId xmlns:p14="http://schemas.microsoft.com/office/powerpoint/2010/main" val="4349772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AEE192-C0F6-7840-AD19-D533DA6EEDB2}" type="slidenum">
              <a:rPr lang="en-US" smtClean="0"/>
              <a:t>11</a:t>
            </a:fld>
            <a:endParaRPr lang="en-US"/>
          </a:p>
        </p:txBody>
      </p:sp>
    </p:spTree>
    <p:extLst>
      <p:ext uri="{BB962C8B-B14F-4D97-AF65-F5344CB8AC3E}">
        <p14:creationId xmlns:p14="http://schemas.microsoft.com/office/powerpoint/2010/main" val="2332341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97164EC-136B-2D41-B59B-52696807ADEF}" type="datetimeFigureOut">
              <a:rPr lang="en-US" smtClean="0"/>
              <a:t>3/2/17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3D412-96FB-E646-B044-1A0448A9B80A}" type="slidenum">
              <a:rPr lang="en-US" smtClean="0"/>
              <a:t>‹#›</a:t>
            </a:fld>
            <a:endParaRPr lang="en-US"/>
          </a:p>
        </p:txBody>
      </p:sp>
    </p:spTree>
    <p:extLst>
      <p:ext uri="{BB962C8B-B14F-4D97-AF65-F5344CB8AC3E}">
        <p14:creationId xmlns:p14="http://schemas.microsoft.com/office/powerpoint/2010/main" val="652924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7164EC-136B-2D41-B59B-52696807ADEF}" type="datetimeFigureOut">
              <a:rPr lang="en-US" smtClean="0"/>
              <a:t>3/2/17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3D412-96FB-E646-B044-1A0448A9B80A}" type="slidenum">
              <a:rPr lang="en-US" smtClean="0"/>
              <a:t>‹#›</a:t>
            </a:fld>
            <a:endParaRPr lang="en-US"/>
          </a:p>
        </p:txBody>
      </p:sp>
    </p:spTree>
    <p:extLst>
      <p:ext uri="{BB962C8B-B14F-4D97-AF65-F5344CB8AC3E}">
        <p14:creationId xmlns:p14="http://schemas.microsoft.com/office/powerpoint/2010/main" val="275478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7164EC-136B-2D41-B59B-52696807ADEF}" type="datetimeFigureOut">
              <a:rPr lang="en-US" smtClean="0"/>
              <a:t>3/2/17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3D412-96FB-E646-B044-1A0448A9B80A}" type="slidenum">
              <a:rPr lang="en-US" smtClean="0"/>
              <a:t>‹#›</a:t>
            </a:fld>
            <a:endParaRPr lang="en-US"/>
          </a:p>
        </p:txBody>
      </p:sp>
    </p:spTree>
    <p:extLst>
      <p:ext uri="{BB962C8B-B14F-4D97-AF65-F5344CB8AC3E}">
        <p14:creationId xmlns:p14="http://schemas.microsoft.com/office/powerpoint/2010/main" val="2261766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7164EC-136B-2D41-B59B-52696807ADEF}" type="datetimeFigureOut">
              <a:rPr lang="en-US" smtClean="0"/>
              <a:t>3/2/17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3D412-96FB-E646-B044-1A0448A9B80A}" type="slidenum">
              <a:rPr lang="en-US" smtClean="0"/>
              <a:t>‹#›</a:t>
            </a:fld>
            <a:endParaRPr lang="en-US"/>
          </a:p>
        </p:txBody>
      </p:sp>
    </p:spTree>
    <p:extLst>
      <p:ext uri="{BB962C8B-B14F-4D97-AF65-F5344CB8AC3E}">
        <p14:creationId xmlns:p14="http://schemas.microsoft.com/office/powerpoint/2010/main" val="905406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7164EC-136B-2D41-B59B-52696807ADEF}" type="datetimeFigureOut">
              <a:rPr lang="en-US" smtClean="0"/>
              <a:t>3/2/17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3D412-96FB-E646-B044-1A0448A9B80A}" type="slidenum">
              <a:rPr lang="en-US" smtClean="0"/>
              <a:t>‹#›</a:t>
            </a:fld>
            <a:endParaRPr lang="en-US"/>
          </a:p>
        </p:txBody>
      </p:sp>
    </p:spTree>
    <p:extLst>
      <p:ext uri="{BB962C8B-B14F-4D97-AF65-F5344CB8AC3E}">
        <p14:creationId xmlns:p14="http://schemas.microsoft.com/office/powerpoint/2010/main" val="2784763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97164EC-136B-2D41-B59B-52696807ADEF}" type="datetimeFigureOut">
              <a:rPr lang="en-US" smtClean="0"/>
              <a:t>3/2/17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3D412-96FB-E646-B044-1A0448A9B80A}" type="slidenum">
              <a:rPr lang="en-US" smtClean="0"/>
              <a:t>‹#›</a:t>
            </a:fld>
            <a:endParaRPr lang="en-US"/>
          </a:p>
        </p:txBody>
      </p:sp>
    </p:spTree>
    <p:extLst>
      <p:ext uri="{BB962C8B-B14F-4D97-AF65-F5344CB8AC3E}">
        <p14:creationId xmlns:p14="http://schemas.microsoft.com/office/powerpoint/2010/main" val="584460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97164EC-136B-2D41-B59B-52696807ADEF}" type="datetimeFigureOut">
              <a:rPr lang="en-US" smtClean="0"/>
              <a:t>3/2/17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03D412-96FB-E646-B044-1A0448A9B80A}" type="slidenum">
              <a:rPr lang="en-US" smtClean="0"/>
              <a:t>‹#›</a:t>
            </a:fld>
            <a:endParaRPr lang="en-US"/>
          </a:p>
        </p:txBody>
      </p:sp>
    </p:spTree>
    <p:extLst>
      <p:ext uri="{BB962C8B-B14F-4D97-AF65-F5344CB8AC3E}">
        <p14:creationId xmlns:p14="http://schemas.microsoft.com/office/powerpoint/2010/main" val="3716002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7164EC-136B-2D41-B59B-52696807ADEF}" type="datetimeFigureOut">
              <a:rPr lang="en-US" smtClean="0"/>
              <a:t>3/2/17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03D412-96FB-E646-B044-1A0448A9B80A}" type="slidenum">
              <a:rPr lang="en-US" smtClean="0"/>
              <a:t>‹#›</a:t>
            </a:fld>
            <a:endParaRPr lang="en-US"/>
          </a:p>
        </p:txBody>
      </p:sp>
    </p:spTree>
    <p:extLst>
      <p:ext uri="{BB962C8B-B14F-4D97-AF65-F5344CB8AC3E}">
        <p14:creationId xmlns:p14="http://schemas.microsoft.com/office/powerpoint/2010/main" val="2172878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7164EC-136B-2D41-B59B-52696807ADEF}" type="datetimeFigureOut">
              <a:rPr lang="en-US" smtClean="0"/>
              <a:t>3/2/17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03D412-96FB-E646-B044-1A0448A9B80A}" type="slidenum">
              <a:rPr lang="en-US" smtClean="0"/>
              <a:t>‹#›</a:t>
            </a:fld>
            <a:endParaRPr lang="en-US"/>
          </a:p>
        </p:txBody>
      </p:sp>
    </p:spTree>
    <p:extLst>
      <p:ext uri="{BB962C8B-B14F-4D97-AF65-F5344CB8AC3E}">
        <p14:creationId xmlns:p14="http://schemas.microsoft.com/office/powerpoint/2010/main" val="3050225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7164EC-136B-2D41-B59B-52696807ADEF}" type="datetimeFigureOut">
              <a:rPr lang="en-US" smtClean="0"/>
              <a:t>3/2/17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3D412-96FB-E646-B044-1A0448A9B80A}" type="slidenum">
              <a:rPr lang="en-US" smtClean="0"/>
              <a:t>‹#›</a:t>
            </a:fld>
            <a:endParaRPr lang="en-US"/>
          </a:p>
        </p:txBody>
      </p:sp>
    </p:spTree>
    <p:extLst>
      <p:ext uri="{BB962C8B-B14F-4D97-AF65-F5344CB8AC3E}">
        <p14:creationId xmlns:p14="http://schemas.microsoft.com/office/powerpoint/2010/main" val="2989484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7164EC-136B-2D41-B59B-52696807ADEF}" type="datetimeFigureOut">
              <a:rPr lang="en-US" smtClean="0"/>
              <a:t>3/2/17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3D412-96FB-E646-B044-1A0448A9B80A}" type="slidenum">
              <a:rPr lang="en-US" smtClean="0"/>
              <a:t>‹#›</a:t>
            </a:fld>
            <a:endParaRPr lang="en-US"/>
          </a:p>
        </p:txBody>
      </p:sp>
    </p:spTree>
    <p:extLst>
      <p:ext uri="{BB962C8B-B14F-4D97-AF65-F5344CB8AC3E}">
        <p14:creationId xmlns:p14="http://schemas.microsoft.com/office/powerpoint/2010/main" val="399628609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997164EC-136B-2D41-B59B-52696807ADEF}" type="datetimeFigureOut">
              <a:rPr lang="en-US" smtClean="0"/>
              <a:t>3/2/17</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403D412-96FB-E646-B044-1A0448A9B80A}" type="slidenum">
              <a:rPr lang="en-US" smtClean="0"/>
              <a:t>‹#›</a:t>
            </a:fld>
            <a:endParaRPr lang="en-US"/>
          </a:p>
        </p:txBody>
      </p:sp>
    </p:spTree>
    <p:extLst>
      <p:ext uri="{BB962C8B-B14F-4D97-AF65-F5344CB8AC3E}">
        <p14:creationId xmlns:p14="http://schemas.microsoft.com/office/powerpoint/2010/main" val="2566093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55903" y="2637080"/>
            <a:ext cx="7632192" cy="646331"/>
          </a:xfrm>
          <a:prstGeom prst="rect">
            <a:avLst/>
          </a:prstGeom>
          <a:noFill/>
        </p:spPr>
        <p:txBody>
          <a:bodyPr wrap="square" rtlCol="0">
            <a:spAutoFit/>
          </a:bodyPr>
          <a:lstStyle/>
          <a:p>
            <a:pPr algn="ctr">
              <a:spcBef>
                <a:spcPct val="0"/>
              </a:spcBef>
              <a:defRPr/>
            </a:pPr>
            <a:endParaRPr lang="en-US" sz="3600" dirty="0">
              <a:solidFill>
                <a:schemeClr val="bg1"/>
              </a:solidFill>
              <a:latin typeface="Rockwell" pitchFamily="18" charset="0"/>
            </a:endParaRPr>
          </a:p>
        </p:txBody>
      </p:sp>
      <p:pic>
        <p:nvPicPr>
          <p:cNvPr id="3" name="Picture 2" descr="CMWR Banner.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2032000"/>
            <a:ext cx="5486400" cy="1054608"/>
          </a:xfrm>
          <a:prstGeom prst="rect">
            <a:avLst/>
          </a:prstGeom>
        </p:spPr>
      </p:pic>
      <p:sp>
        <p:nvSpPr>
          <p:cNvPr id="5" name="Title 4"/>
          <p:cNvSpPr>
            <a:spLocks noGrp="1"/>
          </p:cNvSpPr>
          <p:nvPr>
            <p:ph type="title"/>
          </p:nvPr>
        </p:nvSpPr>
        <p:spPr/>
        <p:txBody>
          <a:bodyPr>
            <a:normAutofit fontScale="90000"/>
          </a:bodyPr>
          <a:lstStyle/>
          <a:p>
            <a:pPr algn="ctr"/>
            <a:r>
              <a:rPr lang="en-US" dirty="0" smtClean="0">
                <a:solidFill>
                  <a:srgbClr val="F3E5C8"/>
                </a:solidFill>
              </a:rPr>
              <a:t>Reexamining Discourse and space in the writing center</a:t>
            </a:r>
            <a:endParaRPr lang="en-US" dirty="0">
              <a:solidFill>
                <a:srgbClr val="F3E5C8"/>
              </a:solidFill>
            </a:endParaRPr>
          </a:p>
        </p:txBody>
      </p:sp>
      <p:sp>
        <p:nvSpPr>
          <p:cNvPr id="7" name="Text Placeholder 6"/>
          <p:cNvSpPr>
            <a:spLocks noGrp="1"/>
          </p:cNvSpPr>
          <p:nvPr>
            <p:ph type="body" idx="1"/>
          </p:nvPr>
        </p:nvSpPr>
        <p:spPr/>
        <p:txBody>
          <a:bodyPr/>
          <a:lstStyle/>
          <a:p>
            <a:endParaRPr lang="en-US"/>
          </a:p>
        </p:txBody>
      </p:sp>
    </p:spTree>
    <p:extLst>
      <p:ext uri="{BB962C8B-B14F-4D97-AF65-F5344CB8AC3E}">
        <p14:creationId xmlns:p14="http://schemas.microsoft.com/office/powerpoint/2010/main" val="1349415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rgbClr val="F4D38A"/>
                </a:solidFill>
              </a:rPr>
              <a:t>What we’re examining</a:t>
            </a:r>
            <a:endParaRPr lang="en-US" dirty="0">
              <a:solidFill>
                <a:srgbClr val="F4D38A"/>
              </a:solidFill>
            </a:endParaRPr>
          </a:p>
        </p:txBody>
      </p:sp>
      <p:sp>
        <p:nvSpPr>
          <p:cNvPr id="3" name="Content Placeholder 2"/>
          <p:cNvSpPr>
            <a:spLocks noGrp="1"/>
          </p:cNvSpPr>
          <p:nvPr>
            <p:ph idx="1"/>
          </p:nvPr>
        </p:nvSpPr>
        <p:spPr/>
        <p:txBody>
          <a:bodyPr/>
          <a:lstStyle/>
          <a:p>
            <a:pPr marL="0" indent="0" algn="ctr">
              <a:buNone/>
            </a:pPr>
            <a:r>
              <a:rPr lang="en-US" dirty="0" smtClean="0">
                <a:solidFill>
                  <a:srgbClr val="F3E5C8"/>
                </a:solidFill>
                <a:sym typeface="Wingdings"/>
              </a:rPr>
              <a:t>Discourse</a:t>
            </a:r>
            <a:endParaRPr lang="en-US" dirty="0">
              <a:solidFill>
                <a:srgbClr val="F3E5C8"/>
              </a:solidFill>
              <a:sym typeface="Wingdings"/>
            </a:endParaRPr>
          </a:p>
          <a:p>
            <a:pPr marL="0" indent="0" algn="ctr">
              <a:buNone/>
            </a:pPr>
            <a:r>
              <a:rPr lang="en-US" dirty="0" smtClean="0">
                <a:solidFill>
                  <a:srgbClr val="F3E5C8"/>
                </a:solidFill>
                <a:sym typeface="Wingdings"/>
              </a:rPr>
              <a:t>Space  Place </a:t>
            </a:r>
          </a:p>
          <a:p>
            <a:pPr marL="0" indent="0">
              <a:buNone/>
            </a:pPr>
            <a:endParaRPr lang="en-US" dirty="0" smtClean="0">
              <a:solidFill>
                <a:srgbClr val="F3E5C8"/>
              </a:solidFill>
              <a:sym typeface="Wingdings"/>
            </a:endParaRPr>
          </a:p>
          <a:p>
            <a:pPr marL="0" indent="0">
              <a:buNone/>
            </a:pPr>
            <a:r>
              <a:rPr lang="en-US" dirty="0" smtClean="0">
                <a:solidFill>
                  <a:srgbClr val="F3E5C8"/>
                </a:solidFill>
                <a:sym typeface="Wingdings"/>
              </a:rPr>
              <a:t>But what does that map look like? </a:t>
            </a:r>
          </a:p>
          <a:p>
            <a:pPr marL="0" indent="0">
              <a:buNone/>
            </a:pPr>
            <a:endParaRPr lang="en-US" dirty="0">
              <a:solidFill>
                <a:srgbClr val="F3E5C8"/>
              </a:solidFill>
              <a:sym typeface="Wingdings"/>
            </a:endParaRPr>
          </a:p>
        </p:txBody>
      </p:sp>
    </p:spTree>
    <p:extLst>
      <p:ext uri="{BB962C8B-B14F-4D97-AF65-F5344CB8AC3E}">
        <p14:creationId xmlns:p14="http://schemas.microsoft.com/office/powerpoint/2010/main" val="994946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rgbClr val="F4D38A"/>
                </a:solidFill>
              </a:rPr>
              <a:t>Spatial Theory</a:t>
            </a:r>
            <a:endParaRPr lang="en-US" dirty="0">
              <a:solidFill>
                <a:srgbClr val="F4D38A"/>
              </a:solidFill>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solidFill>
                  <a:srgbClr val="F3E5C8"/>
                </a:solidFill>
              </a:rPr>
              <a:t>“The goal is…analyzing how students and teachers within individual classrooms use the discursive tools of classroom genres to interact (and not interact) with social practices beyond classrooms, those of schools, families, peers, disciplines, professions…and so on.” </a:t>
            </a:r>
          </a:p>
          <a:p>
            <a:pPr marL="0" indent="0" algn="r">
              <a:buNone/>
            </a:pPr>
            <a:r>
              <a:rPr lang="en-US" dirty="0" smtClean="0">
                <a:solidFill>
                  <a:srgbClr val="F3E5C8"/>
                </a:solidFill>
              </a:rPr>
              <a:t>- David R. Russell</a:t>
            </a:r>
            <a:endParaRPr lang="en-US" dirty="0">
              <a:solidFill>
                <a:srgbClr val="F3E5C8"/>
              </a:solidFill>
            </a:endParaRPr>
          </a:p>
        </p:txBody>
      </p:sp>
    </p:spTree>
    <p:extLst>
      <p:ext uri="{BB962C8B-B14F-4D97-AF65-F5344CB8AC3E}">
        <p14:creationId xmlns:p14="http://schemas.microsoft.com/office/powerpoint/2010/main" val="251918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rgbClr val="F4D38A"/>
                </a:solidFill>
              </a:rPr>
              <a:t>Spatial Theory</a:t>
            </a:r>
            <a:endParaRPr lang="en-US" dirty="0">
              <a:solidFill>
                <a:srgbClr val="F4D38A"/>
              </a:solidFill>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solidFill>
                  <a:srgbClr val="F3E5C8"/>
                </a:solidFill>
              </a:rPr>
              <a:t>“Because newcomers bring with them tools and ways of using them from other activity systems, when newcomers pick up and use the genres of the new activity system, those genres and the activity systems maybe be changed in the process of appropriation.”</a:t>
            </a:r>
          </a:p>
          <a:p>
            <a:pPr marL="0" indent="0" algn="r">
              <a:buNone/>
            </a:pPr>
            <a:r>
              <a:rPr lang="en-US" dirty="0" smtClean="0">
                <a:solidFill>
                  <a:srgbClr val="F3E5C8"/>
                </a:solidFill>
              </a:rPr>
              <a:t>- David R. Russell</a:t>
            </a:r>
            <a:endParaRPr lang="en-US" dirty="0">
              <a:solidFill>
                <a:srgbClr val="F3E5C8"/>
              </a:solidFill>
            </a:endParaRPr>
          </a:p>
        </p:txBody>
      </p:sp>
    </p:spTree>
    <p:extLst>
      <p:ext uri="{BB962C8B-B14F-4D97-AF65-F5344CB8AC3E}">
        <p14:creationId xmlns:p14="http://schemas.microsoft.com/office/powerpoint/2010/main" val="1179246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dirty="0" smtClean="0">
                <a:solidFill>
                  <a:srgbClr val="F4D38A"/>
                </a:solidFill>
              </a:rPr>
              <a:t>Discursive Tools</a:t>
            </a:r>
            <a:endParaRPr lang="en-US" dirty="0">
              <a:solidFill>
                <a:srgbClr val="F4D38A"/>
              </a:solidFill>
            </a:endParaRPr>
          </a:p>
        </p:txBody>
      </p:sp>
      <p:sp>
        <p:nvSpPr>
          <p:cNvPr id="3" name="Content Placeholder 2"/>
          <p:cNvSpPr>
            <a:spLocks noGrp="1"/>
          </p:cNvSpPr>
          <p:nvPr>
            <p:ph idx="1"/>
          </p:nvPr>
        </p:nvSpPr>
        <p:spPr/>
        <p:txBody>
          <a:bodyPr>
            <a:normAutofit/>
          </a:bodyPr>
          <a:lstStyle/>
          <a:p>
            <a:pPr marL="0" indent="0">
              <a:buNone/>
            </a:pPr>
            <a:r>
              <a:rPr lang="en-US" dirty="0" smtClean="0">
                <a:solidFill>
                  <a:srgbClr val="F3E5C8"/>
                </a:solidFill>
              </a:rPr>
              <a:t>What are the discursive tools at the </a:t>
            </a:r>
            <a:r>
              <a:rPr lang="en-US" dirty="0" err="1" smtClean="0">
                <a:solidFill>
                  <a:srgbClr val="F3E5C8"/>
                </a:solidFill>
              </a:rPr>
              <a:t>UCWbL</a:t>
            </a:r>
            <a:endParaRPr lang="en-US" dirty="0" smtClean="0">
              <a:solidFill>
                <a:srgbClr val="F3E5C8"/>
              </a:solidFill>
            </a:endParaRPr>
          </a:p>
          <a:p>
            <a:endParaRPr lang="en-US" dirty="0">
              <a:solidFill>
                <a:srgbClr val="F3E5C8"/>
              </a:solidFill>
            </a:endParaRPr>
          </a:p>
          <a:p>
            <a:pPr marL="0" indent="0">
              <a:buNone/>
            </a:pPr>
            <a:r>
              <a:rPr lang="en-US" dirty="0" smtClean="0">
                <a:solidFill>
                  <a:srgbClr val="F3E5C8"/>
                </a:solidFill>
              </a:rPr>
              <a:t>Tool: </a:t>
            </a:r>
            <a:r>
              <a:rPr lang="en-US" dirty="0">
                <a:solidFill>
                  <a:srgbClr val="F3E5C8"/>
                </a:solidFill>
              </a:rPr>
              <a:t>material </a:t>
            </a:r>
            <a:r>
              <a:rPr lang="en-US" dirty="0" smtClean="0">
                <a:solidFill>
                  <a:srgbClr val="F3E5C8"/>
                </a:solidFill>
              </a:rPr>
              <a:t>object used by an individual/group with a motive </a:t>
            </a:r>
            <a:r>
              <a:rPr lang="en-US" dirty="0">
                <a:solidFill>
                  <a:srgbClr val="F3E5C8"/>
                </a:solidFill>
              </a:rPr>
              <a:t>to accomplish </a:t>
            </a:r>
            <a:r>
              <a:rPr lang="en-US" dirty="0" smtClean="0">
                <a:solidFill>
                  <a:srgbClr val="F3E5C8"/>
                </a:solidFill>
              </a:rPr>
              <a:t>an action </a:t>
            </a:r>
            <a:r>
              <a:rPr lang="en-US" dirty="0">
                <a:solidFill>
                  <a:srgbClr val="F3E5C8"/>
                </a:solidFill>
              </a:rPr>
              <a:t>with some </a:t>
            </a:r>
            <a:r>
              <a:rPr lang="en-US" dirty="0" smtClean="0">
                <a:solidFill>
                  <a:srgbClr val="F3E5C8"/>
                </a:solidFill>
              </a:rPr>
              <a:t>outcome.</a:t>
            </a:r>
            <a:endParaRPr lang="en-US" dirty="0">
              <a:solidFill>
                <a:srgbClr val="F3E5C8"/>
              </a:solidFill>
            </a:endParaRPr>
          </a:p>
        </p:txBody>
      </p:sp>
    </p:spTree>
    <p:extLst>
      <p:ext uri="{BB962C8B-B14F-4D97-AF65-F5344CB8AC3E}">
        <p14:creationId xmlns:p14="http://schemas.microsoft.com/office/powerpoint/2010/main" val="981270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dirty="0" smtClean="0">
                <a:solidFill>
                  <a:srgbClr val="F4D38A"/>
                </a:solidFill>
              </a:rPr>
              <a:t>Discursive Tools</a:t>
            </a:r>
            <a:endParaRPr lang="en-US" dirty="0">
              <a:solidFill>
                <a:srgbClr val="F4D38A"/>
              </a:solidFill>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solidFill>
                  <a:srgbClr val="F3E5C8"/>
                </a:solidFill>
              </a:rPr>
              <a:t>What is the objective/motive of those tools?</a:t>
            </a:r>
          </a:p>
          <a:p>
            <a:pPr marL="0" indent="0">
              <a:buNone/>
            </a:pPr>
            <a:endParaRPr lang="en-US" dirty="0">
              <a:solidFill>
                <a:srgbClr val="F3E5C8"/>
              </a:solidFill>
            </a:endParaRPr>
          </a:p>
          <a:p>
            <a:pPr marL="0" indent="0">
              <a:buNone/>
            </a:pPr>
            <a:r>
              <a:rPr lang="en-US" dirty="0" smtClean="0">
                <a:solidFill>
                  <a:srgbClr val="F3E5C8"/>
                </a:solidFill>
              </a:rPr>
              <a:t>What are our desired outcomes? </a:t>
            </a:r>
          </a:p>
          <a:p>
            <a:pPr marL="0" indent="0">
              <a:buNone/>
            </a:pPr>
            <a:endParaRPr lang="en-US" dirty="0">
              <a:solidFill>
                <a:srgbClr val="F3E5C8"/>
              </a:solidFill>
            </a:endParaRPr>
          </a:p>
          <a:p>
            <a:pPr marL="0" indent="0">
              <a:buNone/>
            </a:pPr>
            <a:r>
              <a:rPr lang="en-US" dirty="0" smtClean="0">
                <a:solidFill>
                  <a:srgbClr val="F3E5C8"/>
                </a:solidFill>
              </a:rPr>
              <a:t>Are some tools used differently in different settings/context?</a:t>
            </a:r>
            <a:endParaRPr lang="en-US" dirty="0">
              <a:solidFill>
                <a:srgbClr val="F3E5C8"/>
              </a:solidFill>
            </a:endParaRPr>
          </a:p>
        </p:txBody>
      </p:sp>
    </p:spTree>
    <p:extLst>
      <p:ext uri="{BB962C8B-B14F-4D97-AF65-F5344CB8AC3E}">
        <p14:creationId xmlns:p14="http://schemas.microsoft.com/office/powerpoint/2010/main" val="2705883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rgbClr val="F4D38A"/>
                </a:solidFill>
              </a:rPr>
              <a:t>Spatial Theory</a:t>
            </a:r>
            <a:endParaRPr lang="en-US" dirty="0">
              <a:solidFill>
                <a:srgbClr val="F4D38A"/>
              </a:solidFill>
            </a:endParaRPr>
          </a:p>
        </p:txBody>
      </p:sp>
      <p:sp>
        <p:nvSpPr>
          <p:cNvPr id="3" name="Content Placeholder 2"/>
          <p:cNvSpPr>
            <a:spLocks noGrp="1"/>
          </p:cNvSpPr>
          <p:nvPr>
            <p:ph idx="1"/>
          </p:nvPr>
        </p:nvSpPr>
        <p:spPr/>
        <p:txBody>
          <a:bodyPr/>
          <a:lstStyle/>
          <a:p>
            <a:r>
              <a:rPr lang="en-US" dirty="0" smtClean="0">
                <a:solidFill>
                  <a:srgbClr val="F3E5C8"/>
                </a:solidFill>
              </a:rPr>
              <a:t>Where things happen are important for understanding how and why they happen</a:t>
            </a:r>
          </a:p>
          <a:p>
            <a:pPr lvl="1"/>
            <a:r>
              <a:rPr lang="en-US" dirty="0" smtClean="0">
                <a:solidFill>
                  <a:srgbClr val="F3E5C8"/>
                </a:solidFill>
              </a:rPr>
              <a:t>When we bring this to learning and language this is especially true</a:t>
            </a:r>
            <a:endParaRPr lang="en-US" dirty="0">
              <a:solidFill>
                <a:srgbClr val="F3E5C8"/>
              </a:solidFill>
            </a:endParaRPr>
          </a:p>
        </p:txBody>
      </p:sp>
    </p:spTree>
    <p:extLst>
      <p:ext uri="{BB962C8B-B14F-4D97-AF65-F5344CB8AC3E}">
        <p14:creationId xmlns:p14="http://schemas.microsoft.com/office/powerpoint/2010/main" val="14279367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solidFill>
                  <a:srgbClr val="F3E5C8"/>
                </a:solidFill>
                <a:latin typeface="Rockwell" panose="02060603020205020403" pitchFamily="18" charset="0"/>
              </a:rPr>
              <a:t>Writer </a:t>
            </a:r>
            <a:r>
              <a:rPr lang="en-US" dirty="0" smtClean="0">
                <a:solidFill>
                  <a:srgbClr val="F3E5C8"/>
                </a:solidFill>
                <a:latin typeface="Rockwell" panose="02060603020205020403" pitchFamily="18" charset="0"/>
              </a:rPr>
              <a:t>Identity</a:t>
            </a:r>
            <a:endParaRPr lang="en-US" dirty="0">
              <a:solidFill>
                <a:srgbClr val="F3E5C8"/>
              </a:solidFill>
            </a:endParaRPr>
          </a:p>
        </p:txBody>
      </p:sp>
      <p:sp>
        <p:nvSpPr>
          <p:cNvPr id="5" name="Text Placeholder 4"/>
          <p:cNvSpPr>
            <a:spLocks noGrp="1"/>
          </p:cNvSpPr>
          <p:nvPr>
            <p:ph type="body" idx="1"/>
          </p:nvPr>
        </p:nvSpPr>
        <p:spPr/>
        <p:txBody>
          <a:bodyPr>
            <a:normAutofit fontScale="55000" lnSpcReduction="20000"/>
          </a:bodyPr>
          <a:lstStyle/>
          <a:p>
            <a:endParaRPr lang="en-US" sz="2800" dirty="0">
              <a:solidFill>
                <a:srgbClr val="F4D38A"/>
              </a:solidFill>
              <a:latin typeface="Rockwell" panose="02060603020205020403" pitchFamily="18" charset="0"/>
            </a:endParaRPr>
          </a:p>
          <a:p>
            <a:endParaRPr lang="en-US" sz="2800" dirty="0">
              <a:solidFill>
                <a:srgbClr val="F4D38A"/>
              </a:solidFill>
              <a:latin typeface="Rockwell" panose="02060603020205020403" pitchFamily="18" charset="0"/>
            </a:endParaRPr>
          </a:p>
          <a:p>
            <a:endParaRPr lang="en-US" sz="2800" dirty="0">
              <a:solidFill>
                <a:srgbClr val="F4D38A"/>
              </a:solidFill>
              <a:latin typeface="Rockwell" panose="02060603020205020403" pitchFamily="18" charset="0"/>
            </a:endParaRPr>
          </a:p>
          <a:p>
            <a:r>
              <a:rPr lang="en-US" sz="2800" dirty="0" smtClean="0">
                <a:solidFill>
                  <a:srgbClr val="F4D38A"/>
                </a:solidFill>
                <a:latin typeface="Rockwell" panose="02060603020205020403" pitchFamily="18" charset="0"/>
              </a:rPr>
              <a:t>Core Value and Learning Outcome </a:t>
            </a:r>
            <a:endParaRPr lang="en-US" sz="2800" dirty="0">
              <a:solidFill>
                <a:srgbClr val="F4D38A"/>
              </a:solidFill>
              <a:latin typeface="Rockwell" panose="02060603020205020403" pitchFamily="18" charset="0"/>
            </a:endParaRPr>
          </a:p>
        </p:txBody>
      </p:sp>
    </p:spTree>
    <p:extLst>
      <p:ext uri="{BB962C8B-B14F-4D97-AF65-F5344CB8AC3E}">
        <p14:creationId xmlns:p14="http://schemas.microsoft.com/office/powerpoint/2010/main" val="1001130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r"/>
            <a:r>
              <a:rPr lang="en-US" dirty="0" smtClean="0">
                <a:solidFill>
                  <a:srgbClr val="F4D38A"/>
                </a:solidFill>
              </a:rPr>
              <a:t>Fast Write</a:t>
            </a:r>
            <a:endParaRPr lang="en-US" dirty="0">
              <a:solidFill>
                <a:srgbClr val="F4D38A"/>
              </a:solidFill>
            </a:endParaRPr>
          </a:p>
        </p:txBody>
      </p:sp>
      <p:sp>
        <p:nvSpPr>
          <p:cNvPr id="5" name="Content Placeholder 4"/>
          <p:cNvSpPr>
            <a:spLocks noGrp="1"/>
          </p:cNvSpPr>
          <p:nvPr>
            <p:ph idx="1"/>
          </p:nvPr>
        </p:nvSpPr>
        <p:spPr/>
        <p:txBody>
          <a:bodyPr/>
          <a:lstStyle/>
          <a:p>
            <a:r>
              <a:rPr lang="en-US" dirty="0" smtClean="0">
                <a:solidFill>
                  <a:srgbClr val="F3E5C8"/>
                </a:solidFill>
              </a:rPr>
              <a:t>How have the </a:t>
            </a:r>
            <a:r>
              <a:rPr lang="en-US" dirty="0" err="1" smtClean="0">
                <a:solidFill>
                  <a:srgbClr val="F3E5C8"/>
                </a:solidFill>
              </a:rPr>
              <a:t>UCWbL</a:t>
            </a:r>
            <a:r>
              <a:rPr lang="en-US" dirty="0" smtClean="0">
                <a:solidFill>
                  <a:srgbClr val="F3E5C8"/>
                </a:solidFill>
              </a:rPr>
              <a:t> space(s) influenced your identity as a writer? </a:t>
            </a:r>
            <a:endParaRPr lang="en-US" dirty="0">
              <a:solidFill>
                <a:srgbClr val="F3E5C8"/>
              </a:solidFill>
            </a:endParaRPr>
          </a:p>
        </p:txBody>
      </p:sp>
    </p:spTree>
    <p:extLst>
      <p:ext uri="{BB962C8B-B14F-4D97-AF65-F5344CB8AC3E}">
        <p14:creationId xmlns:p14="http://schemas.microsoft.com/office/powerpoint/2010/main" val="1432514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r"/>
            <a:r>
              <a:rPr lang="en-US" dirty="0" smtClean="0">
                <a:solidFill>
                  <a:srgbClr val="F4D38A"/>
                </a:solidFill>
              </a:rPr>
              <a:t>Writer Identity</a:t>
            </a:r>
            <a:endParaRPr lang="en-US" dirty="0">
              <a:solidFill>
                <a:srgbClr val="F4D38A"/>
              </a:solidFill>
            </a:endParaRPr>
          </a:p>
        </p:txBody>
      </p:sp>
      <p:sp>
        <p:nvSpPr>
          <p:cNvPr id="5" name="Content Placeholder 4"/>
          <p:cNvSpPr>
            <a:spLocks noGrp="1"/>
          </p:cNvSpPr>
          <p:nvPr>
            <p:ph idx="1"/>
          </p:nvPr>
        </p:nvSpPr>
        <p:spPr/>
        <p:txBody>
          <a:bodyPr/>
          <a:lstStyle/>
          <a:p>
            <a:r>
              <a:rPr lang="en-US" dirty="0" smtClean="0">
                <a:solidFill>
                  <a:srgbClr val="F3E5C8"/>
                </a:solidFill>
              </a:rPr>
              <a:t>Core Value and Learning Outcome </a:t>
            </a:r>
          </a:p>
          <a:p>
            <a:r>
              <a:rPr lang="en-US" dirty="0" smtClean="0">
                <a:solidFill>
                  <a:srgbClr val="F3E5C8"/>
                </a:solidFill>
              </a:rPr>
              <a:t>Once we understand the </a:t>
            </a:r>
            <a:r>
              <a:rPr lang="en-US" dirty="0" err="1" smtClean="0">
                <a:solidFill>
                  <a:srgbClr val="F3E5C8"/>
                </a:solidFill>
              </a:rPr>
              <a:t>UCWbL</a:t>
            </a:r>
            <a:r>
              <a:rPr lang="en-US" dirty="0" smtClean="0">
                <a:solidFill>
                  <a:srgbClr val="F3E5C8"/>
                </a:solidFill>
              </a:rPr>
              <a:t> space we can see how and why that space will influence writer identity</a:t>
            </a:r>
          </a:p>
          <a:p>
            <a:r>
              <a:rPr lang="en-US" dirty="0" smtClean="0">
                <a:solidFill>
                  <a:srgbClr val="F3E5C8"/>
                </a:solidFill>
              </a:rPr>
              <a:t>Shaping our work to create writer identity</a:t>
            </a:r>
            <a:endParaRPr lang="en-US" dirty="0">
              <a:solidFill>
                <a:srgbClr val="F3E5C8"/>
              </a:solidFill>
            </a:endParaRPr>
          </a:p>
        </p:txBody>
      </p:sp>
    </p:spTree>
    <p:extLst>
      <p:ext uri="{BB962C8B-B14F-4D97-AF65-F5344CB8AC3E}">
        <p14:creationId xmlns:p14="http://schemas.microsoft.com/office/powerpoint/2010/main" val="4003814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3E5C8"/>
                </a:solidFill>
                <a:latin typeface="Rockwell" panose="02060603020205020403" pitchFamily="18" charset="0"/>
              </a:rPr>
              <a:t>“</a:t>
            </a:r>
            <a:r>
              <a:rPr lang="en-US" dirty="0" err="1" smtClean="0">
                <a:solidFill>
                  <a:srgbClr val="F3E5C8"/>
                </a:solidFill>
                <a:latin typeface="Rockwell" panose="02060603020205020403" pitchFamily="18" charset="0"/>
              </a:rPr>
              <a:t>UCWbLness</a:t>
            </a:r>
            <a:r>
              <a:rPr lang="en-US" dirty="0" smtClean="0">
                <a:solidFill>
                  <a:srgbClr val="F3E5C8"/>
                </a:solidFill>
                <a:latin typeface="Rockwell" panose="02060603020205020403" pitchFamily="18" charset="0"/>
              </a:rPr>
              <a:t>”</a:t>
            </a:r>
            <a:endParaRPr lang="en-US" dirty="0">
              <a:solidFill>
                <a:srgbClr val="F3E5C8"/>
              </a:solidFill>
            </a:endParaRPr>
          </a:p>
        </p:txBody>
      </p:sp>
      <p:sp>
        <p:nvSpPr>
          <p:cNvPr id="5" name="Text Placeholder 4"/>
          <p:cNvSpPr>
            <a:spLocks noGrp="1"/>
          </p:cNvSpPr>
          <p:nvPr>
            <p:ph type="body" idx="1"/>
          </p:nvPr>
        </p:nvSpPr>
        <p:spPr/>
        <p:txBody>
          <a:bodyPr>
            <a:normAutofit/>
          </a:bodyPr>
          <a:lstStyle/>
          <a:p>
            <a:endParaRPr lang="en-US" sz="2800" dirty="0">
              <a:solidFill>
                <a:srgbClr val="F4D38A"/>
              </a:solidFill>
              <a:latin typeface="Rockwell" panose="02060603020205020403" pitchFamily="18" charset="0"/>
            </a:endParaRPr>
          </a:p>
          <a:p>
            <a:endParaRPr lang="en-US" sz="2800" dirty="0">
              <a:solidFill>
                <a:srgbClr val="F4D38A"/>
              </a:solidFill>
              <a:latin typeface="Rockwell" panose="02060603020205020403" pitchFamily="18" charset="0"/>
            </a:endParaRPr>
          </a:p>
          <a:p>
            <a:endParaRPr lang="en-US" sz="2800" dirty="0">
              <a:solidFill>
                <a:srgbClr val="F4D38A"/>
              </a:solidFill>
              <a:latin typeface="Rockwell" panose="02060603020205020403" pitchFamily="18" charset="0"/>
            </a:endParaRPr>
          </a:p>
          <a:p>
            <a:endParaRPr lang="en-US" sz="2800" dirty="0">
              <a:solidFill>
                <a:srgbClr val="F4D38A"/>
              </a:solidFill>
              <a:latin typeface="Rockwell" panose="02060603020205020403" pitchFamily="18" charset="0"/>
            </a:endParaRPr>
          </a:p>
          <a:p>
            <a:endParaRPr lang="en-US" sz="2800" dirty="0">
              <a:solidFill>
                <a:srgbClr val="F4D38A"/>
              </a:solidFill>
              <a:latin typeface="Rockwell" panose="02060603020205020403" pitchFamily="18" charset="0"/>
            </a:endParaRPr>
          </a:p>
        </p:txBody>
      </p:sp>
    </p:spTree>
    <p:extLst>
      <p:ext uri="{BB962C8B-B14F-4D97-AF65-F5344CB8AC3E}">
        <p14:creationId xmlns:p14="http://schemas.microsoft.com/office/powerpoint/2010/main" val="1452408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dirty="0">
                <a:solidFill>
                  <a:srgbClr val="F4D38A"/>
                </a:solidFill>
                <a:latin typeface="Rockwell" panose="02060603020205020403" pitchFamily="18" charset="0"/>
              </a:rPr>
              <a:t>Free </a:t>
            </a:r>
            <a:r>
              <a:rPr lang="en-US" dirty="0" smtClean="0">
                <a:solidFill>
                  <a:srgbClr val="F4D38A"/>
                </a:solidFill>
                <a:latin typeface="Rockwell" panose="02060603020205020403" pitchFamily="18" charset="0"/>
              </a:rPr>
              <a:t>Write</a:t>
            </a:r>
            <a:endParaRPr lang="en-US" dirty="0"/>
          </a:p>
        </p:txBody>
      </p:sp>
      <p:sp>
        <p:nvSpPr>
          <p:cNvPr id="5" name="Text Placeholder 4"/>
          <p:cNvSpPr>
            <a:spLocks noGrp="1"/>
          </p:cNvSpPr>
          <p:nvPr>
            <p:ph idx="1"/>
          </p:nvPr>
        </p:nvSpPr>
        <p:spPr/>
        <p:txBody>
          <a:bodyPr>
            <a:normAutofit lnSpcReduction="10000"/>
          </a:bodyPr>
          <a:lstStyle/>
          <a:p>
            <a:pPr marL="0" indent="0">
              <a:buNone/>
            </a:pPr>
            <a:r>
              <a:rPr lang="en-US" sz="2400" dirty="0" smtClean="0">
                <a:solidFill>
                  <a:srgbClr val="F3E5C8"/>
                </a:solidFill>
                <a:latin typeface="Rockwell"/>
                <a:cs typeface="Rockwell"/>
              </a:rPr>
              <a:t>Look out on the </a:t>
            </a:r>
            <a:r>
              <a:rPr lang="en-US" sz="2400" dirty="0" err="1" smtClean="0">
                <a:solidFill>
                  <a:srgbClr val="F3E5C8"/>
                </a:solidFill>
                <a:latin typeface="Rockwell"/>
                <a:cs typeface="Rockwell"/>
              </a:rPr>
              <a:t>UCWbL</a:t>
            </a:r>
            <a:r>
              <a:rPr lang="en-US" sz="2400" dirty="0" smtClean="0">
                <a:solidFill>
                  <a:srgbClr val="F3E5C8"/>
                </a:solidFill>
                <a:latin typeface="Rockwell"/>
                <a:cs typeface="Rockwell"/>
              </a:rPr>
              <a:t> physical space or think </a:t>
            </a:r>
            <a:r>
              <a:rPr lang="en-US" sz="2400" dirty="0">
                <a:solidFill>
                  <a:srgbClr val="F3E5C8"/>
                </a:solidFill>
                <a:latin typeface="Rockwell"/>
                <a:cs typeface="Rockwell"/>
              </a:rPr>
              <a:t>about the </a:t>
            </a:r>
            <a:r>
              <a:rPr lang="en-US" sz="2400" dirty="0" err="1" smtClean="0">
                <a:solidFill>
                  <a:srgbClr val="F3E5C8"/>
                </a:solidFill>
                <a:latin typeface="Rockwell"/>
                <a:cs typeface="Rockwell"/>
              </a:rPr>
              <a:t>UCWbL’s</a:t>
            </a:r>
            <a:r>
              <a:rPr lang="en-US" sz="2400" dirty="0" smtClean="0">
                <a:solidFill>
                  <a:srgbClr val="F3E5C8"/>
                </a:solidFill>
                <a:latin typeface="Rockwell"/>
                <a:cs typeface="Rockwell"/>
              </a:rPr>
              <a:t> physical spaces</a:t>
            </a:r>
            <a:r>
              <a:rPr lang="en-US" sz="2400" dirty="0">
                <a:solidFill>
                  <a:srgbClr val="F3E5C8"/>
                </a:solidFill>
                <a:latin typeface="Rockwell"/>
                <a:cs typeface="Rockwell"/>
              </a:rPr>
              <a:t>. </a:t>
            </a:r>
            <a:endParaRPr lang="en-US" sz="2400" dirty="0" smtClean="0">
              <a:solidFill>
                <a:srgbClr val="F3E5C8"/>
              </a:solidFill>
              <a:latin typeface="Rockwell"/>
              <a:cs typeface="Rockwell"/>
            </a:endParaRPr>
          </a:p>
          <a:p>
            <a:r>
              <a:rPr lang="en-US" sz="2400" dirty="0" smtClean="0">
                <a:solidFill>
                  <a:srgbClr val="F3E5C8"/>
                </a:solidFill>
                <a:latin typeface="Rockwell"/>
                <a:cs typeface="Rockwell"/>
              </a:rPr>
              <a:t>What comes to mind; what do you think of/about?</a:t>
            </a:r>
          </a:p>
          <a:p>
            <a:r>
              <a:rPr lang="en-US" sz="2400" dirty="0" smtClean="0">
                <a:solidFill>
                  <a:srgbClr val="F3E5C8"/>
                </a:solidFill>
                <a:latin typeface="Rockwell"/>
                <a:cs typeface="Rockwell"/>
              </a:rPr>
              <a:t>What </a:t>
            </a:r>
            <a:r>
              <a:rPr lang="en-US" sz="2400" dirty="0">
                <a:solidFill>
                  <a:srgbClr val="F3E5C8"/>
                </a:solidFill>
                <a:latin typeface="Rockwell"/>
                <a:cs typeface="Rockwell"/>
              </a:rPr>
              <a:t>feelings do you have? </a:t>
            </a:r>
            <a:endParaRPr lang="en-US" sz="2400" dirty="0" smtClean="0">
              <a:solidFill>
                <a:srgbClr val="F3E5C8"/>
              </a:solidFill>
              <a:latin typeface="Rockwell"/>
              <a:cs typeface="Rockwell"/>
            </a:endParaRPr>
          </a:p>
          <a:p>
            <a:pPr marL="0" indent="0">
              <a:buNone/>
            </a:pPr>
            <a:endParaRPr lang="en-US" sz="2400" dirty="0" smtClean="0">
              <a:solidFill>
                <a:srgbClr val="F3E5C8"/>
              </a:solidFill>
              <a:latin typeface="Rockwell"/>
              <a:cs typeface="Rockwell"/>
            </a:endParaRPr>
          </a:p>
          <a:p>
            <a:r>
              <a:rPr lang="en-US" sz="2400" dirty="0">
                <a:solidFill>
                  <a:srgbClr val="F3E5C8"/>
                </a:solidFill>
                <a:latin typeface="Rockwell"/>
                <a:cs typeface="Rockwell"/>
              </a:rPr>
              <a:t>Describe </a:t>
            </a:r>
            <a:r>
              <a:rPr lang="en-US" sz="2400" dirty="0" smtClean="0">
                <a:solidFill>
                  <a:srgbClr val="F3E5C8"/>
                </a:solidFill>
                <a:latin typeface="Rockwell"/>
                <a:cs typeface="Rockwell"/>
              </a:rPr>
              <a:t>that space you picture. </a:t>
            </a:r>
            <a:endParaRPr lang="en-US" sz="2400" dirty="0">
              <a:solidFill>
                <a:srgbClr val="F3E5C8"/>
              </a:solidFill>
              <a:latin typeface="Rockwell"/>
              <a:cs typeface="Rockwell"/>
            </a:endParaRPr>
          </a:p>
          <a:p>
            <a:endParaRPr lang="en-US" sz="2400" dirty="0">
              <a:solidFill>
                <a:srgbClr val="F3E5C8"/>
              </a:solidFill>
              <a:latin typeface="Rockwell"/>
              <a:cs typeface="Rockwell"/>
            </a:endParaRPr>
          </a:p>
          <a:p>
            <a:r>
              <a:rPr lang="en-US" sz="2400" dirty="0" smtClean="0">
                <a:solidFill>
                  <a:srgbClr val="F3E5C8"/>
                </a:solidFill>
                <a:latin typeface="Rockwell"/>
                <a:cs typeface="Rockwell"/>
              </a:rPr>
              <a:t>How </a:t>
            </a:r>
            <a:r>
              <a:rPr lang="en-US" sz="2400" dirty="0">
                <a:solidFill>
                  <a:srgbClr val="F3E5C8"/>
                </a:solidFill>
                <a:latin typeface="Rockwell"/>
                <a:cs typeface="Rockwell"/>
              </a:rPr>
              <a:t>do you think a newcomer feels?</a:t>
            </a:r>
          </a:p>
          <a:p>
            <a:pPr marL="0" indent="0">
              <a:buNone/>
            </a:pPr>
            <a:endParaRPr lang="en-US" sz="2400" dirty="0" smtClean="0">
              <a:solidFill>
                <a:srgbClr val="F3E5C8"/>
              </a:solidFill>
              <a:latin typeface="Rockwell" panose="02060603020205020403" pitchFamily="18" charset="0"/>
            </a:endParaRPr>
          </a:p>
        </p:txBody>
      </p:sp>
    </p:spTree>
    <p:extLst>
      <p:ext uri="{BB962C8B-B14F-4D97-AF65-F5344CB8AC3E}">
        <p14:creationId xmlns:p14="http://schemas.microsoft.com/office/powerpoint/2010/main" val="40008468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rgbClr val="F4D38A"/>
                </a:solidFill>
              </a:rPr>
              <a:t>References</a:t>
            </a:r>
            <a:endParaRPr lang="en-US" dirty="0">
              <a:solidFill>
                <a:srgbClr val="F4D38A"/>
              </a:solidFill>
            </a:endParaRPr>
          </a:p>
        </p:txBody>
      </p:sp>
      <p:sp>
        <p:nvSpPr>
          <p:cNvPr id="4" name="Content Placeholder 3"/>
          <p:cNvSpPr>
            <a:spLocks noGrp="1"/>
          </p:cNvSpPr>
          <p:nvPr>
            <p:ph idx="1"/>
          </p:nvPr>
        </p:nvSpPr>
        <p:spPr/>
        <p:txBody>
          <a:bodyPr>
            <a:normAutofit fontScale="85000" lnSpcReduction="10000"/>
          </a:bodyPr>
          <a:lstStyle/>
          <a:p>
            <a:r>
              <a:rPr lang="en-US" dirty="0" smtClean="0">
                <a:solidFill>
                  <a:srgbClr val="F3E5C8"/>
                </a:solidFill>
              </a:rPr>
              <a:t>Gee, J.P. (2011). </a:t>
            </a:r>
            <a:r>
              <a:rPr lang="en-US" i="1" dirty="0" smtClean="0">
                <a:solidFill>
                  <a:srgbClr val="F3E5C8"/>
                </a:solidFill>
              </a:rPr>
              <a:t>Introduction to discourse analysis: Theory and method</a:t>
            </a:r>
            <a:r>
              <a:rPr lang="en-US" dirty="0" smtClean="0">
                <a:solidFill>
                  <a:srgbClr val="F3E5C8"/>
                </a:solidFill>
              </a:rPr>
              <a:t>. 3</a:t>
            </a:r>
            <a:r>
              <a:rPr lang="en-US" baseline="30000" dirty="0" smtClean="0">
                <a:solidFill>
                  <a:srgbClr val="F3E5C8"/>
                </a:solidFill>
              </a:rPr>
              <a:t>rd</a:t>
            </a:r>
            <a:r>
              <a:rPr lang="en-US" dirty="0" smtClean="0">
                <a:solidFill>
                  <a:srgbClr val="F3E5C8"/>
                </a:solidFill>
              </a:rPr>
              <a:t> Ed. </a:t>
            </a:r>
            <a:r>
              <a:rPr lang="en-US" dirty="0" err="1" smtClean="0">
                <a:solidFill>
                  <a:srgbClr val="F3E5C8"/>
                </a:solidFill>
              </a:rPr>
              <a:t>Routledge</a:t>
            </a:r>
            <a:r>
              <a:rPr lang="en-US" dirty="0" smtClean="0">
                <a:solidFill>
                  <a:srgbClr val="F3E5C8"/>
                </a:solidFill>
              </a:rPr>
              <a:t>, NY.</a:t>
            </a:r>
          </a:p>
          <a:p>
            <a:r>
              <a:rPr lang="en-US" dirty="0" smtClean="0">
                <a:solidFill>
                  <a:srgbClr val="F3E5C8"/>
                </a:solidFill>
              </a:rPr>
              <a:t>Russell, D.R. (1997). Rethinking genre in school and society: An activity theory analysis. </a:t>
            </a:r>
            <a:r>
              <a:rPr lang="en-US" i="1" dirty="0" smtClean="0">
                <a:solidFill>
                  <a:srgbClr val="F3E5C8"/>
                </a:solidFill>
              </a:rPr>
              <a:t>Written Communication</a:t>
            </a:r>
            <a:r>
              <a:rPr lang="en-US" dirty="0" smtClean="0">
                <a:solidFill>
                  <a:srgbClr val="F3E5C8"/>
                </a:solidFill>
              </a:rPr>
              <a:t> 14(4): 504-54.</a:t>
            </a:r>
          </a:p>
          <a:p>
            <a:r>
              <a:rPr lang="en-US" dirty="0" smtClean="0">
                <a:solidFill>
                  <a:srgbClr val="F3E5C8"/>
                </a:solidFill>
              </a:rPr>
              <a:t>Schneider, J. (2014). From urban enclave to </a:t>
            </a:r>
            <a:r>
              <a:rPr lang="en-US" dirty="0" err="1" smtClean="0">
                <a:solidFill>
                  <a:srgbClr val="F3E5C8"/>
                </a:solidFill>
              </a:rPr>
              <a:t>ehtnoburb</a:t>
            </a:r>
            <a:r>
              <a:rPr lang="en-US" dirty="0" smtClean="0">
                <a:solidFill>
                  <a:srgbClr val="F3E5C8"/>
                </a:solidFill>
              </a:rPr>
              <a:t>: Discourse, space, and community in Polish Chicago. </a:t>
            </a:r>
            <a:r>
              <a:rPr lang="en-US" i="1" dirty="0" smtClean="0">
                <a:solidFill>
                  <a:srgbClr val="F3E5C8"/>
                </a:solidFill>
              </a:rPr>
              <a:t>Iowa Journal of Cultural Studies </a:t>
            </a:r>
            <a:r>
              <a:rPr lang="en-US" dirty="0" smtClean="0">
                <a:solidFill>
                  <a:srgbClr val="F3E5C8"/>
                </a:solidFill>
              </a:rPr>
              <a:t>15(Spring): 80-102</a:t>
            </a:r>
          </a:p>
        </p:txBody>
      </p:sp>
    </p:spTree>
    <p:extLst>
      <p:ext uri="{BB962C8B-B14F-4D97-AF65-F5344CB8AC3E}">
        <p14:creationId xmlns:p14="http://schemas.microsoft.com/office/powerpoint/2010/main" val="2977109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en-US" dirty="0" smtClean="0">
                <a:solidFill>
                  <a:srgbClr val="F4D38A"/>
                </a:solidFill>
              </a:rPr>
              <a:t>Workshop Goals</a:t>
            </a:r>
            <a:endParaRPr lang="en-US" dirty="0">
              <a:solidFill>
                <a:srgbClr val="F4D38A"/>
              </a:solidFill>
            </a:endParaRPr>
          </a:p>
        </p:txBody>
      </p:sp>
      <p:sp>
        <p:nvSpPr>
          <p:cNvPr id="5" name="Text Placeholder 4"/>
          <p:cNvSpPr>
            <a:spLocks noGrp="1"/>
          </p:cNvSpPr>
          <p:nvPr>
            <p:ph idx="1"/>
          </p:nvPr>
        </p:nvSpPr>
        <p:spPr/>
        <p:txBody>
          <a:bodyPr>
            <a:normAutofit fontScale="77500" lnSpcReduction="20000"/>
          </a:bodyPr>
          <a:lstStyle/>
          <a:p>
            <a:pPr>
              <a:lnSpc>
                <a:spcPct val="120000"/>
              </a:lnSpc>
            </a:pPr>
            <a:r>
              <a:rPr lang="en-US" sz="2800" dirty="0" smtClean="0">
                <a:solidFill>
                  <a:srgbClr val="F3E5C8"/>
                </a:solidFill>
                <a:latin typeface="Rockwell" panose="02060603020205020403" pitchFamily="18" charset="0"/>
              </a:rPr>
              <a:t>Use Spatial Theory and Discourse to </a:t>
            </a:r>
            <a:r>
              <a:rPr lang="en-US" sz="2800" dirty="0" err="1" smtClean="0">
                <a:solidFill>
                  <a:srgbClr val="F3E5C8"/>
                </a:solidFill>
                <a:latin typeface="Rockwell" panose="02060603020205020403" pitchFamily="18" charset="0"/>
              </a:rPr>
              <a:t>resee</a:t>
            </a:r>
            <a:r>
              <a:rPr lang="en-US" sz="2800" dirty="0" smtClean="0">
                <a:solidFill>
                  <a:srgbClr val="F3E5C8"/>
                </a:solidFill>
                <a:latin typeface="Rockwell" panose="02060603020205020403" pitchFamily="18" charset="0"/>
              </a:rPr>
              <a:t> the </a:t>
            </a:r>
            <a:r>
              <a:rPr lang="en-US" sz="2800" dirty="0" err="1" smtClean="0">
                <a:solidFill>
                  <a:srgbClr val="F3E5C8"/>
                </a:solidFill>
                <a:latin typeface="Rockwell" panose="02060603020205020403" pitchFamily="18" charset="0"/>
              </a:rPr>
              <a:t>UCWbL</a:t>
            </a:r>
            <a:r>
              <a:rPr lang="en-US" sz="2800" dirty="0" smtClean="0">
                <a:solidFill>
                  <a:srgbClr val="F3E5C8"/>
                </a:solidFill>
                <a:latin typeface="Rockwell" panose="02060603020205020403" pitchFamily="18" charset="0"/>
              </a:rPr>
              <a:t> space and how these frameworks apply to our work at the </a:t>
            </a:r>
            <a:r>
              <a:rPr lang="en-US" sz="2800" dirty="0" err="1" smtClean="0">
                <a:solidFill>
                  <a:srgbClr val="F3E5C8"/>
                </a:solidFill>
                <a:latin typeface="Rockwell" panose="02060603020205020403" pitchFamily="18" charset="0"/>
              </a:rPr>
              <a:t>UCWbL</a:t>
            </a:r>
            <a:endParaRPr lang="en-US" sz="2800" dirty="0">
              <a:solidFill>
                <a:srgbClr val="F3E5C8"/>
              </a:solidFill>
              <a:latin typeface="Rockwell" panose="02060603020205020403" pitchFamily="18" charset="0"/>
            </a:endParaRPr>
          </a:p>
          <a:p>
            <a:pPr>
              <a:lnSpc>
                <a:spcPct val="120000"/>
              </a:lnSpc>
            </a:pPr>
            <a:r>
              <a:rPr lang="en-US" sz="2800" dirty="0" smtClean="0">
                <a:solidFill>
                  <a:srgbClr val="F3E5C8"/>
                </a:solidFill>
                <a:latin typeface="Rockwell" panose="02060603020205020403" pitchFamily="18" charset="0"/>
              </a:rPr>
              <a:t>Critically examine the discursive tools used to interact within this space</a:t>
            </a:r>
          </a:p>
          <a:p>
            <a:pPr lvl="1">
              <a:lnSpc>
                <a:spcPct val="120000"/>
              </a:lnSpc>
            </a:pPr>
            <a:r>
              <a:rPr lang="en-US" sz="2400" dirty="0" smtClean="0">
                <a:solidFill>
                  <a:srgbClr val="F3E5C8"/>
                </a:solidFill>
                <a:latin typeface="Rockwell" panose="02060603020205020403" pitchFamily="18" charset="0"/>
              </a:rPr>
              <a:t>Brainstorm then how Discourse and space works to create place—”</a:t>
            </a:r>
            <a:r>
              <a:rPr lang="en-US" sz="2400" dirty="0" err="1" smtClean="0">
                <a:solidFill>
                  <a:srgbClr val="F3E5C8"/>
                </a:solidFill>
                <a:latin typeface="Rockwell" panose="02060603020205020403" pitchFamily="18" charset="0"/>
              </a:rPr>
              <a:t>UCWbLness</a:t>
            </a:r>
            <a:r>
              <a:rPr lang="en-US" sz="2400" dirty="0" smtClean="0">
                <a:solidFill>
                  <a:srgbClr val="F3E5C8"/>
                </a:solidFill>
                <a:latin typeface="Rockwell" panose="02060603020205020403" pitchFamily="18" charset="0"/>
              </a:rPr>
              <a:t>”</a:t>
            </a:r>
          </a:p>
          <a:p>
            <a:pPr>
              <a:lnSpc>
                <a:spcPct val="120000"/>
              </a:lnSpc>
            </a:pPr>
            <a:r>
              <a:rPr lang="en-US" sz="2800" dirty="0" smtClean="0">
                <a:solidFill>
                  <a:srgbClr val="F3E5C8"/>
                </a:solidFill>
                <a:latin typeface="Rockwell" panose="02060603020205020403" pitchFamily="18" charset="0"/>
              </a:rPr>
              <a:t>Reexamine our space—and maybe place—and how this informs writer identity</a:t>
            </a:r>
            <a:endParaRPr lang="en-US" sz="2800" dirty="0">
              <a:solidFill>
                <a:srgbClr val="F3E5C8"/>
              </a:solidFill>
              <a:latin typeface="Rockwell" panose="02060603020205020403" pitchFamily="18" charset="0"/>
            </a:endParaRPr>
          </a:p>
          <a:p>
            <a:endParaRPr lang="en-US" sz="2800" dirty="0">
              <a:solidFill>
                <a:srgbClr val="F4D38A"/>
              </a:solidFill>
              <a:latin typeface="Rockwell" panose="02060603020205020403" pitchFamily="18" charset="0"/>
            </a:endParaRPr>
          </a:p>
        </p:txBody>
      </p:sp>
    </p:spTree>
    <p:extLst>
      <p:ext uri="{BB962C8B-B14F-4D97-AF65-F5344CB8AC3E}">
        <p14:creationId xmlns:p14="http://schemas.microsoft.com/office/powerpoint/2010/main" val="2493369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F3E5C8"/>
                </a:solidFill>
              </a:rPr>
              <a:t>Discourse: a refresher</a:t>
            </a:r>
            <a:endParaRPr lang="en-US" dirty="0">
              <a:solidFill>
                <a:srgbClr val="F3E5C8"/>
              </a:solidFill>
            </a:endParaRPr>
          </a:p>
        </p:txBody>
      </p:sp>
      <p:sp>
        <p:nvSpPr>
          <p:cNvPr id="5" name="Text Placeholder 4"/>
          <p:cNvSpPr>
            <a:spLocks noGrp="1"/>
          </p:cNvSpPr>
          <p:nvPr>
            <p:ph type="body" idx="1"/>
          </p:nvPr>
        </p:nvSpPr>
        <p:spPr/>
        <p:txBody>
          <a:bodyPr/>
          <a:lstStyle/>
          <a:p>
            <a:r>
              <a:rPr lang="en-US" dirty="0" smtClean="0"/>
              <a:t>From the </a:t>
            </a:r>
            <a:r>
              <a:rPr lang="en-US" dirty="0" err="1" smtClean="0"/>
              <a:t>OGee</a:t>
            </a:r>
            <a:r>
              <a:rPr lang="en-US" dirty="0" smtClean="0"/>
              <a:t> himself</a:t>
            </a:r>
            <a:endParaRPr lang="en-US" dirty="0"/>
          </a:p>
        </p:txBody>
      </p:sp>
    </p:spTree>
    <p:extLst>
      <p:ext uri="{BB962C8B-B14F-4D97-AF65-F5344CB8AC3E}">
        <p14:creationId xmlns:p14="http://schemas.microsoft.com/office/powerpoint/2010/main" val="155714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rgbClr val="F4D38A"/>
                </a:solidFill>
              </a:rPr>
              <a:t>Discourse</a:t>
            </a:r>
            <a:endParaRPr lang="en-US" dirty="0">
              <a:solidFill>
                <a:srgbClr val="F4D38A"/>
              </a:solidFill>
            </a:endParaRPr>
          </a:p>
        </p:txBody>
      </p:sp>
      <p:sp>
        <p:nvSpPr>
          <p:cNvPr id="3" name="Content Placeholder 2"/>
          <p:cNvSpPr>
            <a:spLocks noGrp="1"/>
          </p:cNvSpPr>
          <p:nvPr>
            <p:ph idx="1"/>
          </p:nvPr>
        </p:nvSpPr>
        <p:spPr/>
        <p:txBody>
          <a:bodyPr>
            <a:normAutofit/>
          </a:bodyPr>
          <a:lstStyle/>
          <a:p>
            <a:pPr marL="0" indent="0">
              <a:buNone/>
            </a:pPr>
            <a:r>
              <a:rPr lang="en-US" dirty="0" smtClean="0">
                <a:solidFill>
                  <a:srgbClr val="F3E5C8"/>
                </a:solidFill>
              </a:rPr>
              <a:t>“‘Discourse’…[refers to] ways of combining and integrating language, actions, interactions, ways of thinking, believing, valuing, and using various symbols, tools, and objects to enact a particular sort of socially recognizable identity” </a:t>
            </a:r>
          </a:p>
          <a:p>
            <a:pPr marL="0" indent="0" algn="r">
              <a:buNone/>
            </a:pPr>
            <a:r>
              <a:rPr lang="en-US" dirty="0" smtClean="0">
                <a:solidFill>
                  <a:srgbClr val="F3E5C8"/>
                </a:solidFill>
              </a:rPr>
              <a:t>James Paul Gee</a:t>
            </a:r>
            <a:endParaRPr lang="en-US" dirty="0">
              <a:solidFill>
                <a:srgbClr val="F3E5C8"/>
              </a:solidFill>
            </a:endParaRPr>
          </a:p>
        </p:txBody>
      </p:sp>
    </p:spTree>
    <p:extLst>
      <p:ext uri="{BB962C8B-B14F-4D97-AF65-F5344CB8AC3E}">
        <p14:creationId xmlns:p14="http://schemas.microsoft.com/office/powerpoint/2010/main" val="2810605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r"/>
            <a:r>
              <a:rPr lang="en-US" dirty="0" smtClean="0">
                <a:solidFill>
                  <a:srgbClr val="F4D38A"/>
                </a:solidFill>
              </a:rPr>
              <a:t>Discourse in Space</a:t>
            </a:r>
            <a:endParaRPr lang="en-US" dirty="0">
              <a:solidFill>
                <a:srgbClr val="F4D38A"/>
              </a:solidFill>
            </a:endParaRPr>
          </a:p>
        </p:txBody>
      </p:sp>
      <p:sp>
        <p:nvSpPr>
          <p:cNvPr id="2" name="Text Placeholder 1"/>
          <p:cNvSpPr>
            <a:spLocks noGrp="1"/>
          </p:cNvSpPr>
          <p:nvPr>
            <p:ph type="body" idx="1"/>
          </p:nvPr>
        </p:nvSpPr>
        <p:spPr/>
        <p:txBody>
          <a:bodyPr/>
          <a:lstStyle/>
          <a:p>
            <a:endParaRPr lang="en-US"/>
          </a:p>
        </p:txBody>
      </p:sp>
    </p:spTree>
    <p:extLst>
      <p:ext uri="{BB962C8B-B14F-4D97-AF65-F5344CB8AC3E}">
        <p14:creationId xmlns:p14="http://schemas.microsoft.com/office/powerpoint/2010/main" val="1553815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solidFill>
                  <a:srgbClr val="F3E5C8"/>
                </a:solidFill>
              </a:rPr>
              <a:t>Spatial Theory</a:t>
            </a:r>
            <a:endParaRPr lang="en-US" dirty="0">
              <a:solidFill>
                <a:srgbClr val="F3E5C8"/>
              </a:solidFill>
            </a:endParaRPr>
          </a:p>
        </p:txBody>
      </p:sp>
      <p:sp>
        <p:nvSpPr>
          <p:cNvPr id="5" name="Text Placeholder 4"/>
          <p:cNvSpPr>
            <a:spLocks noGrp="1"/>
          </p:cNvSpPr>
          <p:nvPr>
            <p:ph type="body" idx="1"/>
          </p:nvPr>
        </p:nvSpPr>
        <p:spPr/>
        <p:txBody>
          <a:bodyPr>
            <a:normAutofit/>
          </a:bodyPr>
          <a:lstStyle/>
          <a:p>
            <a:endParaRPr lang="en-US" sz="2800" dirty="0">
              <a:solidFill>
                <a:srgbClr val="F4D38A"/>
              </a:solidFill>
              <a:latin typeface="Rockwell" panose="02060603020205020403" pitchFamily="18" charset="0"/>
            </a:endParaRPr>
          </a:p>
          <a:p>
            <a:endParaRPr lang="en-US" sz="2800" dirty="0">
              <a:solidFill>
                <a:srgbClr val="F4D38A"/>
              </a:solidFill>
              <a:latin typeface="Rockwell" panose="02060603020205020403" pitchFamily="18" charset="0"/>
            </a:endParaRPr>
          </a:p>
          <a:p>
            <a:endParaRPr lang="en-US" sz="2800" dirty="0">
              <a:solidFill>
                <a:srgbClr val="F4D38A"/>
              </a:solidFill>
              <a:latin typeface="Rockwell" panose="02060603020205020403" pitchFamily="18" charset="0"/>
            </a:endParaRPr>
          </a:p>
          <a:p>
            <a:endParaRPr lang="en-US" sz="2800" dirty="0">
              <a:solidFill>
                <a:srgbClr val="F4D38A"/>
              </a:solidFill>
              <a:latin typeface="Rockwell" panose="02060603020205020403" pitchFamily="18" charset="0"/>
            </a:endParaRPr>
          </a:p>
        </p:txBody>
      </p:sp>
    </p:spTree>
    <p:extLst>
      <p:ext uri="{BB962C8B-B14F-4D97-AF65-F5344CB8AC3E}">
        <p14:creationId xmlns:p14="http://schemas.microsoft.com/office/powerpoint/2010/main" val="2263173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rgbClr val="F4D38A"/>
                </a:solidFill>
              </a:rPr>
              <a:t>Spatial Theory</a:t>
            </a:r>
            <a:endParaRPr lang="en-US" dirty="0">
              <a:solidFill>
                <a:srgbClr val="F4D38A"/>
              </a:solidFill>
            </a:endParaRPr>
          </a:p>
        </p:txBody>
      </p:sp>
      <p:sp>
        <p:nvSpPr>
          <p:cNvPr id="3" name="Content Placeholder 2"/>
          <p:cNvSpPr>
            <a:spLocks noGrp="1"/>
          </p:cNvSpPr>
          <p:nvPr>
            <p:ph idx="1"/>
          </p:nvPr>
        </p:nvSpPr>
        <p:spPr/>
        <p:txBody>
          <a:bodyPr/>
          <a:lstStyle/>
          <a:p>
            <a:r>
              <a:rPr lang="en-US" dirty="0" smtClean="0">
                <a:solidFill>
                  <a:srgbClr val="F3E5C8"/>
                </a:solidFill>
              </a:rPr>
              <a:t>Where things happen are important for understanding how and why they happen</a:t>
            </a:r>
          </a:p>
          <a:p>
            <a:pPr lvl="1"/>
            <a:r>
              <a:rPr lang="en-US" dirty="0" smtClean="0">
                <a:solidFill>
                  <a:srgbClr val="F3E5C8"/>
                </a:solidFill>
              </a:rPr>
              <a:t>When we apply this to learning and language this is especially true</a:t>
            </a:r>
            <a:endParaRPr lang="en-US" dirty="0">
              <a:solidFill>
                <a:srgbClr val="F3E5C8"/>
              </a:solidFill>
            </a:endParaRPr>
          </a:p>
        </p:txBody>
      </p:sp>
    </p:spTree>
    <p:extLst>
      <p:ext uri="{BB962C8B-B14F-4D97-AF65-F5344CB8AC3E}">
        <p14:creationId xmlns:p14="http://schemas.microsoft.com/office/powerpoint/2010/main" val="2326166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r"/>
            <a:r>
              <a:rPr lang="en-US" dirty="0" smtClean="0">
                <a:solidFill>
                  <a:srgbClr val="F4D38A"/>
                </a:solidFill>
              </a:rPr>
              <a:t>Discourse and Space</a:t>
            </a:r>
            <a:endParaRPr lang="en-US" dirty="0">
              <a:solidFill>
                <a:srgbClr val="F4D38A"/>
              </a:solidFill>
            </a:endParaRPr>
          </a:p>
        </p:txBody>
      </p:sp>
      <p:sp>
        <p:nvSpPr>
          <p:cNvPr id="5" name="Content Placeholder 4"/>
          <p:cNvSpPr>
            <a:spLocks noGrp="1"/>
          </p:cNvSpPr>
          <p:nvPr>
            <p:ph idx="1"/>
          </p:nvPr>
        </p:nvSpPr>
        <p:spPr/>
        <p:txBody>
          <a:bodyPr/>
          <a:lstStyle/>
          <a:p>
            <a:pPr marL="0" indent="0">
              <a:buNone/>
            </a:pPr>
            <a:r>
              <a:rPr lang="en-US" dirty="0" smtClean="0">
                <a:solidFill>
                  <a:srgbClr val="F3E5C8"/>
                </a:solidFill>
              </a:rPr>
              <a:t>“Discourse and space are mutually productive and constitutive forces, such that our experience of space is deeply discursive and our discursive inventions are deeply embedded in spatial experience.”</a:t>
            </a:r>
          </a:p>
          <a:p>
            <a:pPr marL="0" indent="0" algn="r">
              <a:buNone/>
            </a:pPr>
            <a:r>
              <a:rPr lang="en-US" dirty="0" smtClean="0">
                <a:solidFill>
                  <a:srgbClr val="F3E5C8"/>
                </a:solidFill>
              </a:rPr>
              <a:t>- Jason Schneider</a:t>
            </a:r>
            <a:endParaRPr lang="en-US" dirty="0">
              <a:solidFill>
                <a:srgbClr val="F3E5C8"/>
              </a:solidFill>
            </a:endParaRPr>
          </a:p>
        </p:txBody>
      </p:sp>
    </p:spTree>
    <p:extLst>
      <p:ext uri="{BB962C8B-B14F-4D97-AF65-F5344CB8AC3E}">
        <p14:creationId xmlns:p14="http://schemas.microsoft.com/office/powerpoint/2010/main" val="289026655"/>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BD5B5"/>
      </a:hlink>
      <a:folHlink>
        <a:srgbClr val="F7964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4728</TotalTime>
  <Words>765</Words>
  <Application>Microsoft Macintosh PowerPoint</Application>
  <PresentationFormat>On-screen Show (16:9)</PresentationFormat>
  <Paragraphs>90</Paragraphs>
  <Slides>20</Slides>
  <Notes>14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Reexamining Discourse and space in the writing center</vt:lpstr>
      <vt:lpstr>Free Write</vt:lpstr>
      <vt:lpstr>Workshop Goals</vt:lpstr>
      <vt:lpstr>Discourse: a refresher</vt:lpstr>
      <vt:lpstr>Discourse</vt:lpstr>
      <vt:lpstr>Discourse in Space</vt:lpstr>
      <vt:lpstr>Spatial Theory</vt:lpstr>
      <vt:lpstr>Spatial Theory</vt:lpstr>
      <vt:lpstr>Discourse and Space</vt:lpstr>
      <vt:lpstr>What we’re examining</vt:lpstr>
      <vt:lpstr>Spatial Theory</vt:lpstr>
      <vt:lpstr>Spatial Theory</vt:lpstr>
      <vt:lpstr>Discursive Tools</vt:lpstr>
      <vt:lpstr>Discursive Tools</vt:lpstr>
      <vt:lpstr>Spatial Theory</vt:lpstr>
      <vt:lpstr>Writer Identity</vt:lpstr>
      <vt:lpstr>Fast Write</vt:lpstr>
      <vt:lpstr>Writer Identity</vt:lpstr>
      <vt:lpstr>“UCWbLness”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Pearson</dc:creator>
  <cp:lastModifiedBy>Mark Lazio</cp:lastModifiedBy>
  <cp:revision>138</cp:revision>
  <dcterms:created xsi:type="dcterms:W3CDTF">2014-01-08T21:56:32Z</dcterms:created>
  <dcterms:modified xsi:type="dcterms:W3CDTF">2017-03-02T19:57:42Z</dcterms:modified>
</cp:coreProperties>
</file>